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61" r:id="rId2"/>
    <p:sldId id="256" r:id="rId3"/>
    <p:sldId id="259" r:id="rId4"/>
    <p:sldId id="258" r:id="rId5"/>
    <p:sldId id="262" r:id="rId6"/>
    <p:sldId id="263" r:id="rId7"/>
    <p:sldId id="265" r:id="rId8"/>
    <p:sldId id="264" r:id="rId9"/>
    <p:sldId id="257" r:id="rId10"/>
    <p:sldId id="260" r:id="rId11"/>
  </p:sldIdLst>
  <p:sldSz cx="9144000" cy="6858000" type="screen4x3"/>
  <p:notesSz cx="6761163" cy="9942513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X" initials="W" lastIdx="0" clrIdx="0">
    <p:extLst>
      <p:ext uri="{19B8F6BF-5375-455C-9EA6-DF929625EA0E}">
        <p15:presenceInfo xmlns:p15="http://schemas.microsoft.com/office/powerpoint/2012/main" userId="WX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E038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 snapToGrid="0">
      <p:cViewPr varScale="1">
        <p:scale>
          <a:sx n="73" d="100"/>
          <a:sy n="73" d="100"/>
        </p:scale>
        <p:origin x="132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4_1">
  <dgm:title val=""/>
  <dgm:desc val=""/>
  <dgm:catLst>
    <dgm:cat type="accent4" pri="11100"/>
  </dgm:catLst>
  <dgm:styleLbl name="node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4">
        <a:alpha val="4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560FE63-0458-40CB-857A-A4E6C2CA1F2C}" type="doc">
      <dgm:prSet loTypeId="urn:microsoft.com/office/officeart/2005/8/layout/vProcess5" loCatId="process" qsTypeId="urn:microsoft.com/office/officeart/2005/8/quickstyle/simple1" qsCatId="simple" csTypeId="urn:microsoft.com/office/officeart/2005/8/colors/accent4_1" csCatId="accent4" phldr="1"/>
      <dgm:spPr/>
      <dgm:t>
        <a:bodyPr/>
        <a:lstStyle/>
        <a:p>
          <a:endParaRPr lang="zh-CN" altLang="en-US"/>
        </a:p>
      </dgm:t>
    </dgm:pt>
    <dgm:pt modelId="{7A6DF44B-4A4F-45AD-A705-4C0CCA1CC8E9}">
      <dgm:prSet phldrT="[文本]"/>
      <dgm:spPr/>
      <dgm:t>
        <a:bodyPr/>
        <a:lstStyle/>
        <a:p>
          <a:r>
            <a:rPr lang="zh-CN" altLang="en-US" dirty="0" smtClean="0"/>
            <a:t>抓好源头管理</a:t>
          </a:r>
          <a:endParaRPr lang="zh-CN" altLang="en-US" dirty="0"/>
        </a:p>
      </dgm:t>
    </dgm:pt>
    <dgm:pt modelId="{013EC6F8-7E36-4535-867D-FAF3983D5BF8}" type="parTrans" cxnId="{EF79FC54-4056-40C6-8EED-8CBFA68FC2E5}">
      <dgm:prSet/>
      <dgm:spPr/>
      <dgm:t>
        <a:bodyPr/>
        <a:lstStyle/>
        <a:p>
          <a:endParaRPr lang="zh-CN" altLang="en-US"/>
        </a:p>
      </dgm:t>
    </dgm:pt>
    <dgm:pt modelId="{95978A49-1E6E-40D8-BADB-B6E728E9304C}" type="sibTrans" cxnId="{EF79FC54-4056-40C6-8EED-8CBFA68FC2E5}">
      <dgm:prSet/>
      <dgm:spPr/>
      <dgm:t>
        <a:bodyPr/>
        <a:lstStyle/>
        <a:p>
          <a:endParaRPr lang="zh-CN" altLang="en-US"/>
        </a:p>
      </dgm:t>
    </dgm:pt>
    <dgm:pt modelId="{020EE900-3C09-4053-A076-AE3C8BF2F889}">
      <dgm:prSet phldrT="[文本]"/>
      <dgm:spPr/>
      <dgm:t>
        <a:bodyPr/>
        <a:lstStyle/>
        <a:p>
          <a:r>
            <a:rPr lang="zh-CN" altLang="en-US" dirty="0" smtClean="0"/>
            <a:t>注重过程控制</a:t>
          </a:r>
          <a:endParaRPr lang="zh-CN" altLang="en-US" dirty="0"/>
        </a:p>
      </dgm:t>
    </dgm:pt>
    <dgm:pt modelId="{E18B4E5F-C0C8-492F-8540-61BAA0B16297}" type="parTrans" cxnId="{237280A9-0FBE-4541-8728-816FF3686112}">
      <dgm:prSet/>
      <dgm:spPr/>
      <dgm:t>
        <a:bodyPr/>
        <a:lstStyle/>
        <a:p>
          <a:endParaRPr lang="zh-CN" altLang="en-US"/>
        </a:p>
      </dgm:t>
    </dgm:pt>
    <dgm:pt modelId="{7206AA41-5AD3-4358-84A5-894C38054D97}" type="sibTrans" cxnId="{237280A9-0FBE-4541-8728-816FF3686112}">
      <dgm:prSet/>
      <dgm:spPr/>
      <dgm:t>
        <a:bodyPr/>
        <a:lstStyle/>
        <a:p>
          <a:endParaRPr lang="zh-CN" altLang="en-US"/>
        </a:p>
      </dgm:t>
    </dgm:pt>
    <dgm:pt modelId="{DEBF4A04-72ED-4801-97E4-AB63E0516F61}">
      <dgm:prSet phldrT="[文本]"/>
      <dgm:spPr/>
      <dgm:t>
        <a:bodyPr/>
        <a:lstStyle/>
        <a:p>
          <a:r>
            <a:rPr lang="zh-CN" altLang="en-US" dirty="0" smtClean="0"/>
            <a:t>严格责任追究</a:t>
          </a:r>
          <a:endParaRPr lang="zh-CN" altLang="en-US" dirty="0"/>
        </a:p>
      </dgm:t>
    </dgm:pt>
    <dgm:pt modelId="{339384C8-B955-42ED-964B-ECD44378735D}" type="parTrans" cxnId="{0BC141BA-81CD-42C7-9D03-B6E855E55A3F}">
      <dgm:prSet/>
      <dgm:spPr/>
      <dgm:t>
        <a:bodyPr/>
        <a:lstStyle/>
        <a:p>
          <a:endParaRPr lang="zh-CN" altLang="en-US"/>
        </a:p>
      </dgm:t>
    </dgm:pt>
    <dgm:pt modelId="{DF4067F3-2795-4553-803A-A8FCD7A111CB}" type="sibTrans" cxnId="{0BC141BA-81CD-42C7-9D03-B6E855E55A3F}">
      <dgm:prSet/>
      <dgm:spPr/>
      <dgm:t>
        <a:bodyPr/>
        <a:lstStyle/>
        <a:p>
          <a:endParaRPr lang="zh-CN" altLang="en-US"/>
        </a:p>
      </dgm:t>
    </dgm:pt>
    <dgm:pt modelId="{E81F0FDA-0473-4493-A94F-487FFA7076C7}" type="pres">
      <dgm:prSet presAssocID="{6560FE63-0458-40CB-857A-A4E6C2CA1F2C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CB83ABFA-DC70-4BF1-9E10-E2E3FBC6D933}" type="pres">
      <dgm:prSet presAssocID="{6560FE63-0458-40CB-857A-A4E6C2CA1F2C}" presName="dummyMaxCanvas" presStyleCnt="0">
        <dgm:presLayoutVars/>
      </dgm:prSet>
      <dgm:spPr/>
      <dgm:t>
        <a:bodyPr/>
        <a:lstStyle/>
        <a:p>
          <a:endParaRPr lang="zh-CN" altLang="en-US"/>
        </a:p>
      </dgm:t>
    </dgm:pt>
    <dgm:pt modelId="{4F277800-B193-4FA0-8FC2-2FF0F93EAD70}" type="pres">
      <dgm:prSet presAssocID="{6560FE63-0458-40CB-857A-A4E6C2CA1F2C}" presName="ThreeNodes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A2B01548-1841-47C3-8267-E816249652BB}" type="pres">
      <dgm:prSet presAssocID="{6560FE63-0458-40CB-857A-A4E6C2CA1F2C}" presName="ThreeNodes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037AA44F-6E82-4BBA-9483-A136C38000AB}" type="pres">
      <dgm:prSet presAssocID="{6560FE63-0458-40CB-857A-A4E6C2CA1F2C}" presName="ThreeNodes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0752C4AB-FEBC-4296-BEA3-D39E465F5F3C}" type="pres">
      <dgm:prSet presAssocID="{6560FE63-0458-40CB-857A-A4E6C2CA1F2C}" presName="ThreeConn_1-2" presStyleLbl="f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83534E61-8F54-4996-8AB7-8F9A7432AA10}" type="pres">
      <dgm:prSet presAssocID="{6560FE63-0458-40CB-857A-A4E6C2CA1F2C}" presName="ThreeConn_2-3" presStyleLbl="f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8F83A762-CFAD-4A88-899B-698A37F5D984}" type="pres">
      <dgm:prSet presAssocID="{6560FE63-0458-40CB-857A-A4E6C2CA1F2C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51B9692C-0ED0-4F86-BD65-DC95B4516A61}" type="pres">
      <dgm:prSet presAssocID="{6560FE63-0458-40CB-857A-A4E6C2CA1F2C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990C5F3C-96CC-4FE9-9BF7-83C64DBF92C3}" type="pres">
      <dgm:prSet presAssocID="{6560FE63-0458-40CB-857A-A4E6C2CA1F2C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5A702B35-CA9C-43F2-AFEA-BBAD4541ABA3}" type="presOf" srcId="{6560FE63-0458-40CB-857A-A4E6C2CA1F2C}" destId="{E81F0FDA-0473-4493-A94F-487FFA7076C7}" srcOrd="0" destOrd="0" presId="urn:microsoft.com/office/officeart/2005/8/layout/vProcess5"/>
    <dgm:cxn modelId="{072D9D2B-AA1D-4F61-ACA8-B51431E65BE0}" type="presOf" srcId="{95978A49-1E6E-40D8-BADB-B6E728E9304C}" destId="{0752C4AB-FEBC-4296-BEA3-D39E465F5F3C}" srcOrd="0" destOrd="0" presId="urn:microsoft.com/office/officeart/2005/8/layout/vProcess5"/>
    <dgm:cxn modelId="{685C9BA7-71F6-41C5-89AB-BC0FB0CA9EA1}" type="presOf" srcId="{DEBF4A04-72ED-4801-97E4-AB63E0516F61}" destId="{037AA44F-6E82-4BBA-9483-A136C38000AB}" srcOrd="0" destOrd="0" presId="urn:microsoft.com/office/officeart/2005/8/layout/vProcess5"/>
    <dgm:cxn modelId="{0BC141BA-81CD-42C7-9D03-B6E855E55A3F}" srcId="{6560FE63-0458-40CB-857A-A4E6C2CA1F2C}" destId="{DEBF4A04-72ED-4801-97E4-AB63E0516F61}" srcOrd="2" destOrd="0" parTransId="{339384C8-B955-42ED-964B-ECD44378735D}" sibTransId="{DF4067F3-2795-4553-803A-A8FCD7A111CB}"/>
    <dgm:cxn modelId="{237280A9-0FBE-4541-8728-816FF3686112}" srcId="{6560FE63-0458-40CB-857A-A4E6C2CA1F2C}" destId="{020EE900-3C09-4053-A076-AE3C8BF2F889}" srcOrd="1" destOrd="0" parTransId="{E18B4E5F-C0C8-492F-8540-61BAA0B16297}" sibTransId="{7206AA41-5AD3-4358-84A5-894C38054D97}"/>
    <dgm:cxn modelId="{23A809C9-9710-47E1-90B4-0ADEA2F5C3E1}" type="presOf" srcId="{DEBF4A04-72ED-4801-97E4-AB63E0516F61}" destId="{990C5F3C-96CC-4FE9-9BF7-83C64DBF92C3}" srcOrd="1" destOrd="0" presId="urn:microsoft.com/office/officeart/2005/8/layout/vProcess5"/>
    <dgm:cxn modelId="{73B74B5F-05CB-4F7D-B910-F3CF23DF5BEB}" type="presOf" srcId="{020EE900-3C09-4053-A076-AE3C8BF2F889}" destId="{51B9692C-0ED0-4F86-BD65-DC95B4516A61}" srcOrd="1" destOrd="0" presId="urn:microsoft.com/office/officeart/2005/8/layout/vProcess5"/>
    <dgm:cxn modelId="{EF79FC54-4056-40C6-8EED-8CBFA68FC2E5}" srcId="{6560FE63-0458-40CB-857A-A4E6C2CA1F2C}" destId="{7A6DF44B-4A4F-45AD-A705-4C0CCA1CC8E9}" srcOrd="0" destOrd="0" parTransId="{013EC6F8-7E36-4535-867D-FAF3983D5BF8}" sibTransId="{95978A49-1E6E-40D8-BADB-B6E728E9304C}"/>
    <dgm:cxn modelId="{DFFCFA6D-A1FD-4651-B00B-146173E097EB}" type="presOf" srcId="{7206AA41-5AD3-4358-84A5-894C38054D97}" destId="{83534E61-8F54-4996-8AB7-8F9A7432AA10}" srcOrd="0" destOrd="0" presId="urn:microsoft.com/office/officeart/2005/8/layout/vProcess5"/>
    <dgm:cxn modelId="{8773A96C-893D-4AE4-8E9E-6473D299B224}" type="presOf" srcId="{7A6DF44B-4A4F-45AD-A705-4C0CCA1CC8E9}" destId="{4F277800-B193-4FA0-8FC2-2FF0F93EAD70}" srcOrd="0" destOrd="0" presId="urn:microsoft.com/office/officeart/2005/8/layout/vProcess5"/>
    <dgm:cxn modelId="{6BC45C75-E51E-4315-8BE4-3496B5EA2F81}" type="presOf" srcId="{7A6DF44B-4A4F-45AD-A705-4C0CCA1CC8E9}" destId="{8F83A762-CFAD-4A88-899B-698A37F5D984}" srcOrd="1" destOrd="0" presId="urn:microsoft.com/office/officeart/2005/8/layout/vProcess5"/>
    <dgm:cxn modelId="{EAF99BFA-6BDF-4A29-9CD2-DDF4D6D93C46}" type="presOf" srcId="{020EE900-3C09-4053-A076-AE3C8BF2F889}" destId="{A2B01548-1841-47C3-8267-E816249652BB}" srcOrd="0" destOrd="0" presId="urn:microsoft.com/office/officeart/2005/8/layout/vProcess5"/>
    <dgm:cxn modelId="{C1607F4C-F586-4BD1-9B85-2E00D6A4648A}" type="presParOf" srcId="{E81F0FDA-0473-4493-A94F-487FFA7076C7}" destId="{CB83ABFA-DC70-4BF1-9E10-E2E3FBC6D933}" srcOrd="0" destOrd="0" presId="urn:microsoft.com/office/officeart/2005/8/layout/vProcess5"/>
    <dgm:cxn modelId="{F0B7EAA6-6581-4592-9D3F-B2E49523359A}" type="presParOf" srcId="{E81F0FDA-0473-4493-A94F-487FFA7076C7}" destId="{4F277800-B193-4FA0-8FC2-2FF0F93EAD70}" srcOrd="1" destOrd="0" presId="urn:microsoft.com/office/officeart/2005/8/layout/vProcess5"/>
    <dgm:cxn modelId="{6A32F395-3457-44C0-BCAD-3B8F61254384}" type="presParOf" srcId="{E81F0FDA-0473-4493-A94F-487FFA7076C7}" destId="{A2B01548-1841-47C3-8267-E816249652BB}" srcOrd="2" destOrd="0" presId="urn:microsoft.com/office/officeart/2005/8/layout/vProcess5"/>
    <dgm:cxn modelId="{C417F016-8301-44F0-8E0F-2312F18994A3}" type="presParOf" srcId="{E81F0FDA-0473-4493-A94F-487FFA7076C7}" destId="{037AA44F-6E82-4BBA-9483-A136C38000AB}" srcOrd="3" destOrd="0" presId="urn:microsoft.com/office/officeart/2005/8/layout/vProcess5"/>
    <dgm:cxn modelId="{69A80B10-EE4A-4157-B9BA-98038C919D40}" type="presParOf" srcId="{E81F0FDA-0473-4493-A94F-487FFA7076C7}" destId="{0752C4AB-FEBC-4296-BEA3-D39E465F5F3C}" srcOrd="4" destOrd="0" presId="urn:microsoft.com/office/officeart/2005/8/layout/vProcess5"/>
    <dgm:cxn modelId="{34BA5F1C-140A-487F-95E0-C8D395B975EA}" type="presParOf" srcId="{E81F0FDA-0473-4493-A94F-487FFA7076C7}" destId="{83534E61-8F54-4996-8AB7-8F9A7432AA10}" srcOrd="5" destOrd="0" presId="urn:microsoft.com/office/officeart/2005/8/layout/vProcess5"/>
    <dgm:cxn modelId="{CE4B0E37-F32F-488C-ABF7-AE155B6646EB}" type="presParOf" srcId="{E81F0FDA-0473-4493-A94F-487FFA7076C7}" destId="{8F83A762-CFAD-4A88-899B-698A37F5D984}" srcOrd="6" destOrd="0" presId="urn:microsoft.com/office/officeart/2005/8/layout/vProcess5"/>
    <dgm:cxn modelId="{C6E56B2D-CD1B-486F-9F40-CEAB53D34781}" type="presParOf" srcId="{E81F0FDA-0473-4493-A94F-487FFA7076C7}" destId="{51B9692C-0ED0-4F86-BD65-DC95B4516A61}" srcOrd="7" destOrd="0" presId="urn:microsoft.com/office/officeart/2005/8/layout/vProcess5"/>
    <dgm:cxn modelId="{E4B93311-CF34-41FF-A2FF-2CF1013E5935}" type="presParOf" srcId="{E81F0FDA-0473-4493-A94F-487FFA7076C7}" destId="{990C5F3C-96CC-4FE9-9BF7-83C64DBF92C3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F277800-B193-4FA0-8FC2-2FF0F93EAD70}">
      <dsp:nvSpPr>
        <dsp:cNvPr id="0" name=""/>
        <dsp:cNvSpPr/>
      </dsp:nvSpPr>
      <dsp:spPr>
        <a:xfrm>
          <a:off x="0" y="0"/>
          <a:ext cx="5181600" cy="121920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5260" tIns="175260" rIns="175260" bIns="175260" numCol="1" spcCol="1270" anchor="ctr" anchorCtr="0">
          <a:noAutofit/>
        </a:bodyPr>
        <a:lstStyle/>
        <a:p>
          <a:pPr lvl="0" algn="l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4600" kern="1200" dirty="0" smtClean="0"/>
            <a:t>抓好源头管理</a:t>
          </a:r>
          <a:endParaRPr lang="zh-CN" altLang="en-US" sz="4600" kern="1200" dirty="0"/>
        </a:p>
      </dsp:txBody>
      <dsp:txXfrm>
        <a:off x="35709" y="35709"/>
        <a:ext cx="3865988" cy="1147782"/>
      </dsp:txXfrm>
    </dsp:sp>
    <dsp:sp modelId="{A2B01548-1841-47C3-8267-E816249652BB}">
      <dsp:nvSpPr>
        <dsp:cNvPr id="0" name=""/>
        <dsp:cNvSpPr/>
      </dsp:nvSpPr>
      <dsp:spPr>
        <a:xfrm>
          <a:off x="457199" y="1422399"/>
          <a:ext cx="5181600" cy="121920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5260" tIns="175260" rIns="175260" bIns="175260" numCol="1" spcCol="1270" anchor="ctr" anchorCtr="0">
          <a:noAutofit/>
        </a:bodyPr>
        <a:lstStyle/>
        <a:p>
          <a:pPr lvl="0" algn="l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4600" kern="1200" dirty="0" smtClean="0"/>
            <a:t>注重过程控制</a:t>
          </a:r>
          <a:endParaRPr lang="zh-CN" altLang="en-US" sz="4600" kern="1200" dirty="0"/>
        </a:p>
      </dsp:txBody>
      <dsp:txXfrm>
        <a:off x="492908" y="1458108"/>
        <a:ext cx="3860502" cy="1147782"/>
      </dsp:txXfrm>
    </dsp:sp>
    <dsp:sp modelId="{037AA44F-6E82-4BBA-9483-A136C38000AB}">
      <dsp:nvSpPr>
        <dsp:cNvPr id="0" name=""/>
        <dsp:cNvSpPr/>
      </dsp:nvSpPr>
      <dsp:spPr>
        <a:xfrm>
          <a:off x="914399" y="2844799"/>
          <a:ext cx="5181600" cy="121920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5260" tIns="175260" rIns="175260" bIns="175260" numCol="1" spcCol="1270" anchor="ctr" anchorCtr="0">
          <a:noAutofit/>
        </a:bodyPr>
        <a:lstStyle/>
        <a:p>
          <a:pPr lvl="0" algn="l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4600" kern="1200" dirty="0" smtClean="0"/>
            <a:t>严格责任追究</a:t>
          </a:r>
          <a:endParaRPr lang="zh-CN" altLang="en-US" sz="4600" kern="1200" dirty="0"/>
        </a:p>
      </dsp:txBody>
      <dsp:txXfrm>
        <a:off x="950108" y="2880508"/>
        <a:ext cx="3860502" cy="1147782"/>
      </dsp:txXfrm>
    </dsp:sp>
    <dsp:sp modelId="{0752C4AB-FEBC-4296-BEA3-D39E465F5F3C}">
      <dsp:nvSpPr>
        <dsp:cNvPr id="0" name=""/>
        <dsp:cNvSpPr/>
      </dsp:nvSpPr>
      <dsp:spPr>
        <a:xfrm>
          <a:off x="4389120" y="924560"/>
          <a:ext cx="792480" cy="792480"/>
        </a:xfrm>
        <a:prstGeom prst="downArrow">
          <a:avLst>
            <a:gd name="adj1" fmla="val 55000"/>
            <a:gd name="adj2" fmla="val 45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3600" kern="1200"/>
        </a:p>
      </dsp:txBody>
      <dsp:txXfrm>
        <a:off x="4567428" y="924560"/>
        <a:ext cx="435864" cy="596341"/>
      </dsp:txXfrm>
    </dsp:sp>
    <dsp:sp modelId="{83534E61-8F54-4996-8AB7-8F9A7432AA10}">
      <dsp:nvSpPr>
        <dsp:cNvPr id="0" name=""/>
        <dsp:cNvSpPr/>
      </dsp:nvSpPr>
      <dsp:spPr>
        <a:xfrm>
          <a:off x="4846320" y="2338832"/>
          <a:ext cx="792480" cy="792480"/>
        </a:xfrm>
        <a:prstGeom prst="downArrow">
          <a:avLst>
            <a:gd name="adj1" fmla="val 55000"/>
            <a:gd name="adj2" fmla="val 45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3600" kern="1200"/>
        </a:p>
      </dsp:txBody>
      <dsp:txXfrm>
        <a:off x="5024628" y="2338832"/>
        <a:ext cx="435864" cy="59634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9837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29761" y="0"/>
            <a:ext cx="2929837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D64A30-8CE5-48D4-B4F1-C77DA0EA91EB}" type="datetimeFigureOut">
              <a:rPr lang="zh-CN" altLang="en-US" smtClean="0"/>
              <a:t>2018/11/28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1243013"/>
            <a:ext cx="4475163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76117" y="4784835"/>
            <a:ext cx="5408930" cy="391486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29837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29761" y="9443662"/>
            <a:ext cx="2929837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1BF71E-FC78-4B33-BFD7-CED82DB8EA5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380652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1243013"/>
            <a:ext cx="4475163" cy="335597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kern="100" dirty="0" smtClean="0">
                <a:latin typeface="Calibri" panose="020F0502020204030204" pitchFamily="34" charset="0"/>
                <a:ea typeface="仿宋" panose="02010609060101010101" pitchFamily="49" charset="-122"/>
              </a:rPr>
              <a:t>2015</a:t>
            </a:r>
            <a:r>
              <a:rPr lang="zh-CN" altLang="en-US" kern="100" dirty="0" smtClean="0">
                <a:latin typeface="Calibri" panose="020F0502020204030204" pitchFamily="34" charset="0"/>
                <a:ea typeface="仿宋" panose="02010609060101010101" pitchFamily="49" charset="-122"/>
              </a:rPr>
              <a:t>年</a:t>
            </a:r>
            <a:r>
              <a:rPr lang="en-US" altLang="zh-CN" kern="100" dirty="0" smtClean="0">
                <a:latin typeface="Calibri" panose="020F0502020204030204" pitchFamily="34" charset="0"/>
                <a:ea typeface="仿宋" panose="02010609060101010101" pitchFamily="49" charset="-122"/>
              </a:rPr>
              <a:t>5</a:t>
            </a:r>
            <a:r>
              <a:rPr lang="zh-CN" altLang="en-US" kern="100" dirty="0" smtClean="0">
                <a:latin typeface="Calibri" panose="020F0502020204030204" pitchFamily="34" charset="0"/>
                <a:ea typeface="仿宋" panose="02010609060101010101" pitchFamily="49" charset="-122"/>
              </a:rPr>
              <a:t>月，中央组织部、国家保密局等八部门？联合印发</a:t>
            </a:r>
            <a:r>
              <a:rPr lang="en-US" altLang="zh-CN" kern="100" dirty="0" smtClean="0">
                <a:latin typeface="Calibri" panose="020F0502020204030204" pitchFamily="34" charset="0"/>
                <a:ea typeface="仿宋" panose="02010609060101010101" pitchFamily="49" charset="-122"/>
              </a:rPr>
              <a:t>《</a:t>
            </a:r>
            <a:r>
              <a:rPr lang="zh-CN" altLang="en-US" kern="100" dirty="0" smtClean="0">
                <a:latin typeface="Calibri" panose="020F0502020204030204" pitchFamily="34" charset="0"/>
                <a:ea typeface="仿宋" panose="02010609060101010101" pitchFamily="49" charset="-122"/>
              </a:rPr>
              <a:t>关于进一步加强涉密人员保密管理工作的意见</a:t>
            </a:r>
            <a:r>
              <a:rPr lang="en-US" altLang="zh-CN" kern="100" dirty="0" smtClean="0">
                <a:latin typeface="Calibri" panose="020F0502020204030204" pitchFamily="34" charset="0"/>
                <a:ea typeface="仿宋" panose="02010609060101010101" pitchFamily="49" charset="-122"/>
              </a:rPr>
              <a:t>》</a:t>
            </a:r>
            <a:r>
              <a:rPr lang="zh-CN" altLang="zh-CN" kern="100" dirty="0" smtClean="0">
                <a:latin typeface="Calibri" panose="020F0502020204030204" pitchFamily="34" charset="0"/>
                <a:ea typeface="仿宋" panose="02010609060101010101" pitchFamily="49" charset="-122"/>
              </a:rPr>
              <a:t>。</a:t>
            </a:r>
            <a:r>
              <a:rPr lang="en-US" altLang="zh-CN" kern="100" dirty="0" smtClean="0">
                <a:latin typeface="Calibri" panose="020F0502020204030204" pitchFamily="34" charset="0"/>
                <a:ea typeface="仿宋" panose="02010609060101010101" pitchFamily="49" charset="-122"/>
              </a:rPr>
              <a:t>10</a:t>
            </a:r>
            <a:r>
              <a:rPr lang="zh-CN" altLang="en-US" kern="100" dirty="0" smtClean="0">
                <a:latin typeface="Calibri" panose="020F0502020204030204" pitchFamily="34" charset="0"/>
                <a:ea typeface="仿宋" panose="02010609060101010101" pitchFamily="49" charset="-122"/>
              </a:rPr>
              <a:t>月，国家保密局组织编写了</a:t>
            </a:r>
            <a:r>
              <a:rPr lang="en-US" altLang="zh-CN" kern="100" dirty="0" smtClean="0">
                <a:latin typeface="Calibri" panose="020F0502020204030204" pitchFamily="34" charset="0"/>
                <a:ea typeface="仿宋" panose="02010609060101010101" pitchFamily="49" charset="-122"/>
              </a:rPr>
              <a:t>《</a:t>
            </a:r>
            <a:r>
              <a:rPr lang="zh-CN" altLang="en-US" kern="100" dirty="0" smtClean="0">
                <a:latin typeface="Calibri" panose="020F0502020204030204" pitchFamily="34" charset="0"/>
                <a:ea typeface="仿宋" panose="02010609060101010101" pitchFamily="49" charset="-122"/>
              </a:rPr>
              <a:t>涉密人员保密管理指南</a:t>
            </a:r>
            <a:r>
              <a:rPr lang="en-US" altLang="zh-CN" kern="100" dirty="0" smtClean="0">
                <a:latin typeface="Calibri" panose="020F0502020204030204" pitchFamily="34" charset="0"/>
                <a:ea typeface="仿宋" panose="02010609060101010101" pitchFamily="49" charset="-122"/>
              </a:rPr>
              <a:t>》</a:t>
            </a:r>
            <a:r>
              <a:rPr lang="zh-CN" altLang="en-US" kern="100" dirty="0" smtClean="0">
                <a:latin typeface="Calibri" panose="020F0502020204030204" pitchFamily="34" charset="0"/>
                <a:ea typeface="仿宋" panose="02010609060101010101" pitchFamily="49" charset="-122"/>
              </a:rPr>
              <a:t>。工作原则：以岗定人，先审后用，定期复审（核心）。连续三年的“三大管理”为保密工作的重中之重。与以往不同</a:t>
            </a:r>
            <a:endParaRPr lang="zh-CN" altLang="zh-CN" sz="900" kern="100" dirty="0" smtClean="0">
              <a:latin typeface="Calibri" panose="020F0502020204030204" pitchFamily="34" charset="0"/>
              <a:ea typeface="+mn-ea"/>
            </a:endParaRPr>
          </a:p>
          <a:p>
            <a:pPr eaLnBrk="1" hangingPunct="1">
              <a:spcBef>
                <a:spcPct val="0"/>
              </a:spcBef>
            </a:pPr>
            <a:endParaRPr lang="zh-CN" altLang="en-US" dirty="0" smtClean="0"/>
          </a:p>
        </p:txBody>
      </p:sp>
      <p:sp>
        <p:nvSpPr>
          <p:cNvPr id="34820" name="灯片编号占位符 3"/>
          <p:cNvSpPr txBox="1">
            <a:spLocks noGrp="1"/>
          </p:cNvSpPr>
          <p:nvPr/>
        </p:nvSpPr>
        <p:spPr bwMode="auto">
          <a:xfrm>
            <a:off x="5552270" y="6982737"/>
            <a:ext cx="4247585" cy="367579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1101" tIns="45550" rIns="91101" bIns="45550" anchor="b"/>
          <a:lstStyle/>
          <a:p>
            <a:pPr algn="r" eaLnBrk="1" hangingPunct="1">
              <a:defRPr/>
            </a:pPr>
            <a:fld id="{4F5A29AD-36A5-4F73-AC87-950B16C55404}" type="slidenum">
              <a:rPr lang="zh-CN" altLang="en-US" sz="1200" b="0">
                <a:latin typeface="+mn-lt"/>
                <a:ea typeface="+mn-ea"/>
                <a:cs typeface="+mn-cs"/>
              </a:rPr>
              <a:pPr algn="r" eaLnBrk="1" hangingPunct="1">
                <a:defRPr/>
              </a:pPr>
              <a:t>3</a:t>
            </a:fld>
            <a:endParaRPr lang="zh-CN" altLang="en-US" sz="1200" b="0"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801100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1243013"/>
            <a:ext cx="4475163" cy="335597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34820" name="灯片编号占位符 3"/>
          <p:cNvSpPr txBox="1">
            <a:spLocks noGrp="1"/>
          </p:cNvSpPr>
          <p:nvPr/>
        </p:nvSpPr>
        <p:spPr bwMode="auto">
          <a:xfrm>
            <a:off x="5552270" y="6982737"/>
            <a:ext cx="4247585" cy="367579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1101" tIns="45550" rIns="91101" bIns="45550" anchor="b"/>
          <a:lstStyle/>
          <a:p>
            <a:pPr algn="r" eaLnBrk="1" hangingPunct="1">
              <a:defRPr/>
            </a:pPr>
            <a:fld id="{4F5A29AD-36A5-4F73-AC87-950B16C55404}" type="slidenum">
              <a:rPr lang="zh-CN" altLang="en-US" sz="1200" b="0">
                <a:latin typeface="+mn-lt"/>
                <a:ea typeface="+mn-ea"/>
                <a:cs typeface="+mn-cs"/>
              </a:rPr>
              <a:pPr algn="r" eaLnBrk="1" hangingPunct="1">
                <a:defRPr/>
              </a:pPr>
              <a:t>4</a:t>
            </a:fld>
            <a:endParaRPr lang="zh-CN" altLang="en-US" sz="1200" b="0"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227374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1243013"/>
            <a:ext cx="4475163" cy="335597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34820" name="灯片编号占位符 3"/>
          <p:cNvSpPr txBox="1">
            <a:spLocks noGrp="1"/>
          </p:cNvSpPr>
          <p:nvPr/>
        </p:nvSpPr>
        <p:spPr bwMode="auto">
          <a:xfrm>
            <a:off x="5552270" y="6982737"/>
            <a:ext cx="4247585" cy="367579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1101" tIns="45550" rIns="91101" bIns="45550" anchor="b"/>
          <a:lstStyle/>
          <a:p>
            <a:pPr algn="r" eaLnBrk="1" hangingPunct="1">
              <a:defRPr/>
            </a:pPr>
            <a:fld id="{4F5A29AD-36A5-4F73-AC87-950B16C55404}" type="slidenum">
              <a:rPr lang="zh-CN" altLang="en-US" sz="1200" b="0">
                <a:latin typeface="+mn-lt"/>
                <a:ea typeface="+mn-ea"/>
                <a:cs typeface="+mn-cs"/>
              </a:rPr>
              <a:pPr algn="r" eaLnBrk="1" hangingPunct="1">
                <a:defRPr/>
              </a:pPr>
              <a:t>5</a:t>
            </a:fld>
            <a:endParaRPr lang="zh-CN" altLang="en-US" sz="1200" b="0"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116931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1243013"/>
            <a:ext cx="4475163" cy="335597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34820" name="灯片编号占位符 3"/>
          <p:cNvSpPr txBox="1">
            <a:spLocks noGrp="1"/>
          </p:cNvSpPr>
          <p:nvPr/>
        </p:nvSpPr>
        <p:spPr bwMode="auto">
          <a:xfrm>
            <a:off x="5552270" y="6982737"/>
            <a:ext cx="4247585" cy="367579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1101" tIns="45550" rIns="91101" bIns="45550" anchor="b"/>
          <a:lstStyle/>
          <a:p>
            <a:pPr algn="r" eaLnBrk="1" hangingPunct="1">
              <a:defRPr/>
            </a:pPr>
            <a:fld id="{4F5A29AD-36A5-4F73-AC87-950B16C55404}" type="slidenum">
              <a:rPr lang="zh-CN" altLang="en-US" sz="1200" b="0">
                <a:latin typeface="+mn-lt"/>
                <a:ea typeface="+mn-ea"/>
                <a:cs typeface="+mn-cs"/>
              </a:rPr>
              <a:pPr algn="r" eaLnBrk="1" hangingPunct="1">
                <a:defRPr/>
              </a:pPr>
              <a:t>6</a:t>
            </a:fld>
            <a:endParaRPr lang="zh-CN" altLang="en-US" sz="1200" b="0"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342508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1243013"/>
            <a:ext cx="4475163" cy="335597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34820" name="灯片编号占位符 3"/>
          <p:cNvSpPr txBox="1">
            <a:spLocks noGrp="1"/>
          </p:cNvSpPr>
          <p:nvPr/>
        </p:nvSpPr>
        <p:spPr bwMode="auto">
          <a:xfrm>
            <a:off x="5552270" y="6982737"/>
            <a:ext cx="4247585" cy="367579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1101" tIns="45550" rIns="91101" bIns="45550" anchor="b"/>
          <a:lstStyle/>
          <a:p>
            <a:pPr algn="r" eaLnBrk="1" hangingPunct="1">
              <a:defRPr/>
            </a:pPr>
            <a:fld id="{4F5A29AD-36A5-4F73-AC87-950B16C55404}" type="slidenum">
              <a:rPr lang="zh-CN" altLang="en-US" sz="1200" b="0">
                <a:latin typeface="+mn-lt"/>
                <a:ea typeface="+mn-ea"/>
                <a:cs typeface="+mn-cs"/>
              </a:rPr>
              <a:pPr algn="r" eaLnBrk="1" hangingPunct="1">
                <a:defRPr/>
              </a:pPr>
              <a:t>7</a:t>
            </a:fld>
            <a:endParaRPr lang="zh-CN" altLang="en-US" sz="1200" b="0"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375925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1243013"/>
            <a:ext cx="4475163" cy="335597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34820" name="灯片编号占位符 3"/>
          <p:cNvSpPr txBox="1">
            <a:spLocks noGrp="1"/>
          </p:cNvSpPr>
          <p:nvPr/>
        </p:nvSpPr>
        <p:spPr bwMode="auto">
          <a:xfrm>
            <a:off x="5552270" y="6982737"/>
            <a:ext cx="4247585" cy="367579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1101" tIns="45550" rIns="91101" bIns="45550" anchor="b"/>
          <a:lstStyle/>
          <a:p>
            <a:pPr algn="r" eaLnBrk="1" hangingPunct="1">
              <a:defRPr/>
            </a:pPr>
            <a:fld id="{4F5A29AD-36A5-4F73-AC87-950B16C55404}" type="slidenum">
              <a:rPr lang="zh-CN" altLang="en-US" sz="1200" b="0">
                <a:latin typeface="+mn-lt"/>
                <a:ea typeface="+mn-ea"/>
                <a:cs typeface="+mn-cs"/>
              </a:rPr>
              <a:pPr algn="r" eaLnBrk="1" hangingPunct="1">
                <a:defRPr/>
              </a:pPr>
              <a:t>8</a:t>
            </a:fld>
            <a:endParaRPr lang="zh-CN" altLang="en-US" sz="1200" b="0"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33423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单击以编辑母版副标题样式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3FD4A-3CFA-48EF-A681-B07BF8929863}" type="datetimeFigureOut">
              <a:rPr lang="zh-CN" altLang="en-US" smtClean="0"/>
              <a:t>2018/11/28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5E87C-4946-4CD1-9082-8136A8C16D1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674336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3FD4A-3CFA-48EF-A681-B07BF8929863}" type="datetimeFigureOut">
              <a:rPr lang="zh-CN" altLang="en-US" smtClean="0"/>
              <a:t>2018/11/28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5E87C-4946-4CD1-9082-8136A8C16D1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945467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3FD4A-3CFA-48EF-A681-B07BF8929863}" type="datetimeFigureOut">
              <a:rPr lang="zh-CN" altLang="en-US" smtClean="0"/>
              <a:t>2018/11/28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5E87C-4946-4CD1-9082-8136A8C16D1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6119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3FD4A-3CFA-48EF-A681-B07BF8929863}" type="datetimeFigureOut">
              <a:rPr lang="zh-CN" altLang="en-US" smtClean="0"/>
              <a:t>2018/11/28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5E87C-4946-4CD1-9082-8136A8C16D1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945577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3FD4A-3CFA-48EF-A681-B07BF8929863}" type="datetimeFigureOut">
              <a:rPr lang="zh-CN" altLang="en-US" smtClean="0"/>
              <a:t>2018/11/28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5E87C-4946-4CD1-9082-8136A8C16D1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315927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3FD4A-3CFA-48EF-A681-B07BF8929863}" type="datetimeFigureOut">
              <a:rPr lang="zh-CN" altLang="en-US" smtClean="0"/>
              <a:t>2018/11/28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5E87C-4946-4CD1-9082-8136A8C16D1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38550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3FD4A-3CFA-48EF-A681-B07BF8929863}" type="datetimeFigureOut">
              <a:rPr lang="zh-CN" altLang="en-US" smtClean="0"/>
              <a:t>2018/11/28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5E87C-4946-4CD1-9082-8136A8C16D1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802840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3FD4A-3CFA-48EF-A681-B07BF8929863}" type="datetimeFigureOut">
              <a:rPr lang="zh-CN" altLang="en-US" smtClean="0"/>
              <a:t>2018/11/28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5E87C-4946-4CD1-9082-8136A8C16D1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12757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3FD4A-3CFA-48EF-A681-B07BF8929863}" type="datetimeFigureOut">
              <a:rPr lang="zh-CN" altLang="en-US" smtClean="0"/>
              <a:t>2018/11/28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5E87C-4946-4CD1-9082-8136A8C16D1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17271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3FD4A-3CFA-48EF-A681-B07BF8929863}" type="datetimeFigureOut">
              <a:rPr lang="zh-CN" altLang="en-US" smtClean="0"/>
              <a:t>2018/11/28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5E87C-4946-4CD1-9082-8136A8C16D1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280688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3FD4A-3CFA-48EF-A681-B07BF8929863}" type="datetimeFigureOut">
              <a:rPr lang="zh-CN" altLang="en-US" smtClean="0"/>
              <a:t>2018/11/28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5E87C-4946-4CD1-9082-8136A8C16D1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13010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03FD4A-3CFA-48EF-A681-B07BF8929863}" type="datetimeFigureOut">
              <a:rPr lang="zh-CN" altLang="en-US" smtClean="0"/>
              <a:t>2018/11/28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B5E87C-4946-4CD1-9082-8136A8C16D1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538529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1.jpe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2.jpeg"/><Relationship Id="rId9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png"/><Relationship Id="rId4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2.jpe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&#21704;&#24037;&#31243;&#20826;&#21457;&#65288;2017&#65289;30&#21495;.docx" TargetMode="External"/><Relationship Id="rId3" Type="http://schemas.openxmlformats.org/officeDocument/2006/relationships/diagramLayout" Target="../diagrams/layout1.xml"/><Relationship Id="rId7" Type="http://schemas.openxmlformats.org/officeDocument/2006/relationships/hyperlink" Target="&#26032;.xlsx" TargetMode="Externa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Relationship Id="rId9" Type="http://schemas.openxmlformats.org/officeDocument/2006/relationships/hyperlink" Target="&#21704;&#24037;&#31243;&#20826;&#21457;&#65288;2017&#65289;30&#21495;&#38468;&#20214;4.xls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>
              <a:defRPr/>
            </a:pPr>
            <a:r>
              <a:rPr lang="zh-CN" altLang="en-US" dirty="0" smtClean="0">
                <a:latin typeface="华文行楷" panose="02010800040101010101" pitchFamily="2" charset="-122"/>
                <a:ea typeface="华文行楷" panose="02010800040101010101" pitchFamily="2" charset="-122"/>
              </a:rPr>
              <a:t>哈尔滨工程大学</a:t>
            </a:r>
            <a:r>
              <a:rPr lang="en-US" altLang="zh-CN" dirty="0" smtClean="0">
                <a:latin typeface="华文行楷" panose="02010800040101010101" pitchFamily="2" charset="-122"/>
                <a:ea typeface="华文行楷" panose="02010800040101010101" pitchFamily="2" charset="-122"/>
              </a:rPr>
              <a:t/>
            </a:r>
            <a:br>
              <a:rPr lang="en-US" altLang="zh-CN" dirty="0" smtClean="0">
                <a:latin typeface="华文行楷" panose="02010800040101010101" pitchFamily="2" charset="-122"/>
                <a:ea typeface="华文行楷" panose="02010800040101010101" pitchFamily="2" charset="-122"/>
              </a:rPr>
            </a:br>
            <a:r>
              <a:rPr lang="zh-CN" altLang="en-US" sz="3600" dirty="0" smtClean="0">
                <a:latin typeface="华文行楷" panose="02010800040101010101" pitchFamily="2" charset="-122"/>
                <a:ea typeface="华文行楷" panose="02010800040101010101" pitchFamily="2" charset="-122"/>
              </a:rPr>
              <a:t>第</a:t>
            </a:r>
            <a:r>
              <a:rPr lang="en-US" altLang="zh-CN" sz="3600" dirty="0" smtClean="0">
                <a:latin typeface="+mn-ea"/>
                <a:ea typeface="+mn-ea"/>
              </a:rPr>
              <a:t>19</a:t>
            </a:r>
            <a:r>
              <a:rPr lang="zh-CN" altLang="en-US" sz="3600" dirty="0" smtClean="0">
                <a:latin typeface="华文行楷" panose="02010800040101010101" pitchFamily="2" charset="-122"/>
                <a:ea typeface="华文行楷" panose="02010800040101010101" pitchFamily="2" charset="-122"/>
              </a:rPr>
              <a:t>届保密委员会第</a:t>
            </a:r>
            <a:r>
              <a:rPr lang="en-US" altLang="zh-CN" sz="3600" dirty="0" smtClean="0">
                <a:latin typeface="+mn-ea"/>
                <a:ea typeface="+mn-ea"/>
              </a:rPr>
              <a:t>1</a:t>
            </a:r>
            <a:r>
              <a:rPr lang="zh-CN" altLang="en-US" sz="3600" dirty="0" smtClean="0">
                <a:latin typeface="华文行楷" panose="02010800040101010101" pitchFamily="2" charset="-122"/>
                <a:ea typeface="华文行楷" panose="02010800040101010101" pitchFamily="2" charset="-122"/>
              </a:rPr>
              <a:t>次工作会议</a:t>
            </a:r>
            <a:endParaRPr lang="zh-CN" altLang="en-US" sz="3600" dirty="0"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>
        <p:nvSpPr>
          <p:cNvPr id="5123" name="副标题 2"/>
          <p:cNvSpPr>
            <a:spLocks noGrp="1"/>
          </p:cNvSpPr>
          <p:nvPr>
            <p:ph type="subTitle" idx="1"/>
          </p:nvPr>
        </p:nvSpPr>
        <p:spPr>
          <a:xfrm>
            <a:off x="3373438" y="4640263"/>
            <a:ext cx="2384425" cy="1241425"/>
          </a:xfrm>
        </p:spPr>
        <p:txBody>
          <a:bodyPr/>
          <a:lstStyle/>
          <a:p>
            <a:r>
              <a:rPr lang="en-US" altLang="zh-CN" sz="3000" smtClean="0"/>
              <a:t>2016</a:t>
            </a:r>
            <a:r>
              <a:rPr lang="zh-CN" altLang="en-US" sz="3000" smtClean="0"/>
              <a:t>年</a:t>
            </a:r>
            <a:r>
              <a:rPr lang="en-US" altLang="zh-CN" sz="3000" smtClean="0"/>
              <a:t>9</a:t>
            </a:r>
            <a:r>
              <a:rPr lang="zh-CN" altLang="en-US" sz="3000" smtClean="0"/>
              <a:t>月</a:t>
            </a:r>
          </a:p>
        </p:txBody>
      </p:sp>
      <p:grpSp>
        <p:nvGrpSpPr>
          <p:cNvPr id="5124" name="Group 11"/>
          <p:cNvGrpSpPr>
            <a:grpSpLocks/>
          </p:cNvGrpSpPr>
          <p:nvPr/>
        </p:nvGrpSpPr>
        <p:grpSpPr bwMode="auto">
          <a:xfrm>
            <a:off x="500063" y="214313"/>
            <a:ext cx="3214687" cy="714375"/>
            <a:chOff x="405" y="165"/>
            <a:chExt cx="2025" cy="450"/>
          </a:xfrm>
        </p:grpSpPr>
        <p:pic>
          <p:nvPicPr>
            <p:cNvPr id="5128" name="Picture 12" descr="maoti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00" y="185"/>
              <a:ext cx="1170" cy="241"/>
            </a:xfrm>
            <a:prstGeom prst="rect">
              <a:avLst/>
            </a:prstGeom>
            <a:noFill/>
            <a:ln>
              <a:noFill/>
            </a:ln>
            <a:effectLst>
              <a:outerShdw dist="35921" dir="2700000" algn="ctr" rotWithShape="0">
                <a:srgbClr val="F8FC46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129" name="Text Box 13"/>
            <p:cNvSpPr txBox="1">
              <a:spLocks noChangeArrowheads="1"/>
            </p:cNvSpPr>
            <p:nvPr/>
          </p:nvSpPr>
          <p:spPr bwMode="auto">
            <a:xfrm>
              <a:off x="794" y="356"/>
              <a:ext cx="1636" cy="259"/>
            </a:xfrm>
            <a:prstGeom prst="rect">
              <a:avLst/>
            </a:prstGeom>
            <a:noFill/>
            <a:ln>
              <a:noFill/>
            </a:ln>
            <a:effectLst>
              <a:outerShdw dist="35921" dir="2700000" algn="ctr" rotWithShape="0">
                <a:srgbClr val="F8FC46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lnSpc>
                  <a:spcPct val="150000"/>
                </a:lnSpc>
              </a:pPr>
              <a:r>
                <a:rPr lang="en-US" altLang="zh-CN" sz="1400" i="1">
                  <a:latin typeface="Times New Roman" panose="02020603050405020304" pitchFamily="18" charset="0"/>
                  <a:ea typeface="华文隶书" panose="02010800040101010101" pitchFamily="2" charset="-122"/>
                </a:rPr>
                <a:t>Harbin Engineering University</a:t>
              </a:r>
            </a:p>
          </p:txBody>
        </p:sp>
        <p:pic>
          <p:nvPicPr>
            <p:cNvPr id="5130" name="Picture 14" descr="校标jpe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5" y="165"/>
              <a:ext cx="424" cy="3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5125" name="Picture 2" descr="C:\Documents and Settings\Administrator\桌面\ppt\新建文件夹\图片4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82126" y="0"/>
            <a:ext cx="9753601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矩形 9"/>
          <p:cNvSpPr/>
          <p:nvPr/>
        </p:nvSpPr>
        <p:spPr>
          <a:xfrm>
            <a:off x="-1268319" y="1146177"/>
            <a:ext cx="11298085" cy="286232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zh-CN" altLang="en-US" sz="60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华文中宋" panose="02010600040101010101" pitchFamily="2" charset="-122"/>
                <a:ea typeface="华文中宋" panose="02010600040101010101" pitchFamily="2" charset="-122"/>
                <a:sym typeface="+mn-ea"/>
              </a:rPr>
              <a:t>内控</a:t>
            </a:r>
            <a:r>
              <a:rPr lang="zh-CN" altLang="en-US" sz="6000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华文中宋" panose="02010600040101010101" pitchFamily="2" charset="-122"/>
                <a:ea typeface="华文中宋" panose="02010600040101010101" pitchFamily="2" charset="-122"/>
                <a:sym typeface="+mn-ea"/>
              </a:rPr>
              <a:t>学生保密管理</a:t>
            </a:r>
            <a:endParaRPr lang="en-US" altLang="zh-CN" sz="60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华文中宋" panose="02010600040101010101" pitchFamily="2" charset="-122"/>
              <a:ea typeface="华文中宋" panose="02010600040101010101" pitchFamily="2" charset="-122"/>
              <a:sym typeface="+mn-ea"/>
            </a:endParaRPr>
          </a:p>
          <a:p>
            <a:pPr algn="ctr">
              <a:lnSpc>
                <a:spcPct val="150000"/>
              </a:lnSpc>
              <a:defRPr/>
            </a:pPr>
            <a:r>
              <a:rPr lang="zh-CN" altLang="en-US" sz="6000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华文中宋" panose="02010600040101010101" pitchFamily="2" charset="-122"/>
                <a:ea typeface="华文中宋" panose="02010600040101010101" pitchFamily="2" charset="-122"/>
                <a:sym typeface="+mn-ea"/>
              </a:rPr>
              <a:t>专题培训会</a:t>
            </a:r>
          </a:p>
        </p:txBody>
      </p:sp>
      <p:sp>
        <p:nvSpPr>
          <p:cNvPr id="11" name="矩形 10"/>
          <p:cNvSpPr/>
          <p:nvPr/>
        </p:nvSpPr>
        <p:spPr>
          <a:xfrm>
            <a:off x="2987554" y="4236753"/>
            <a:ext cx="2786340" cy="1769715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endParaRPr lang="en-US" altLang="zh-CN" sz="2800" b="1" spc="50" dirty="0" smtClean="0">
              <a:ln w="11430"/>
              <a:solidFill>
                <a:schemeClr val="bg1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 algn="ctr">
              <a:spcBef>
                <a:spcPts val="600"/>
              </a:spcBef>
              <a:spcAft>
                <a:spcPts val="1800"/>
              </a:spcAft>
              <a:defRPr/>
            </a:pPr>
            <a:r>
              <a:rPr lang="zh-CN" altLang="en-US" sz="2800" b="1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黑体" panose="02010609060101010101" pitchFamily="2" charset="-122"/>
                <a:ea typeface="黑体" panose="02010609060101010101" pitchFamily="2" charset="-122"/>
              </a:rPr>
              <a:t>保密处</a:t>
            </a:r>
            <a:endParaRPr lang="en-US" altLang="zh-CN" sz="2800" b="1" spc="50" dirty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 algn="ctr">
              <a:spcBef>
                <a:spcPts val="600"/>
              </a:spcBef>
              <a:spcAft>
                <a:spcPts val="1800"/>
              </a:spcAft>
              <a:defRPr/>
            </a:pPr>
            <a:r>
              <a:rPr lang="en-US" altLang="zh-CN" sz="2800" b="1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黑体" panose="02010609060101010101" pitchFamily="2" charset="-122"/>
                <a:ea typeface="黑体" panose="02010609060101010101" pitchFamily="2" charset="-122"/>
              </a:rPr>
              <a:t>2018</a:t>
            </a:r>
            <a:r>
              <a:rPr lang="zh-CN" altLang="en-US" sz="2800" b="1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黑体" panose="02010609060101010101" pitchFamily="2" charset="-122"/>
                <a:ea typeface="黑体" panose="02010609060101010101" pitchFamily="2" charset="-122"/>
              </a:rPr>
              <a:t>年</a:t>
            </a:r>
            <a:r>
              <a:rPr lang="en-US" altLang="zh-CN" sz="2800" b="1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黑体" panose="02010609060101010101" pitchFamily="2" charset="-122"/>
                <a:ea typeface="黑体" panose="02010609060101010101" pitchFamily="2" charset="-122"/>
              </a:rPr>
              <a:t>11</a:t>
            </a:r>
            <a:r>
              <a:rPr lang="zh-CN" altLang="en-US" sz="2800" b="1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黑体" panose="02010609060101010101" pitchFamily="2" charset="-122"/>
                <a:ea typeface="黑体" panose="02010609060101010101" pitchFamily="2" charset="-122"/>
              </a:rPr>
              <a:t>月</a:t>
            </a:r>
            <a:r>
              <a:rPr lang="en-US" altLang="zh-CN" sz="2800" b="1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黑体" panose="02010609060101010101" pitchFamily="2" charset="-122"/>
                <a:ea typeface="黑体" panose="02010609060101010101" pitchFamily="2" charset="-122"/>
              </a:rPr>
              <a:t>28</a:t>
            </a:r>
            <a:r>
              <a:rPr lang="zh-CN" altLang="en-US" sz="2800" b="1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黑体" panose="02010609060101010101" pitchFamily="2" charset="-122"/>
                <a:ea typeface="黑体" panose="02010609060101010101" pitchFamily="2" charset="-122"/>
              </a:rPr>
              <a:t>日</a:t>
            </a:r>
            <a:endParaRPr lang="zh-CN" altLang="en-US" sz="2800" b="1" spc="50" dirty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10443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082" name="Picture 2" descr="D:\校办工作\新建文件夹 (3)\夏\DSCF259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991"/>
          <a:stretch>
            <a:fillRect/>
          </a:stretch>
        </p:blipFill>
        <p:spPr bwMode="auto">
          <a:xfrm>
            <a:off x="0" y="0"/>
            <a:ext cx="933767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矩形 2"/>
          <p:cNvSpPr/>
          <p:nvPr/>
        </p:nvSpPr>
        <p:spPr>
          <a:xfrm>
            <a:off x="671513" y="2967038"/>
            <a:ext cx="184150" cy="9239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5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+mn-lt"/>
              <a:ea typeface="+mn-ea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2285984" y="1928802"/>
            <a:ext cx="5052986" cy="156966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9600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ea typeface="+mn-ea"/>
              </a:rPr>
              <a:t>谢    谢！</a:t>
            </a:r>
          </a:p>
        </p:txBody>
      </p:sp>
      <p:pic>
        <p:nvPicPr>
          <p:cNvPr id="46085" name="Picture 4" descr="p02-p03-wbj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2413" y="-139700"/>
            <a:ext cx="10620376" cy="699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6086" name="Text Box 5"/>
          <p:cNvSpPr txBox="1">
            <a:spLocks noChangeArrowheads="1"/>
          </p:cNvSpPr>
          <p:nvPr/>
        </p:nvSpPr>
        <p:spPr bwMode="auto">
          <a:xfrm>
            <a:off x="-285750" y="1643063"/>
            <a:ext cx="10644188" cy="1008062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rgbClr val="FFFF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>
              <a:lnSpc>
                <a:spcPct val="150000"/>
              </a:lnSpc>
              <a:spcBef>
                <a:spcPct val="20000"/>
              </a:spcBef>
            </a:pPr>
            <a:r>
              <a:rPr lang="zh-CN" altLang="en-US" sz="4500" dirty="0" smtClean="0">
                <a:solidFill>
                  <a:srgbClr val="FF0000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谢    谢！</a:t>
            </a:r>
            <a:endParaRPr lang="en-US" altLang="zh-CN" sz="4500" dirty="0">
              <a:solidFill>
                <a:srgbClr val="FF0000"/>
              </a:solidFill>
              <a:latin typeface="华文中宋" panose="02010600040101010101" pitchFamily="2" charset="-122"/>
              <a:ea typeface="华文中宋" panose="0201060004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622625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zh-CN" sz="9600" dirty="0" smtClean="0"/>
              <a:t>W+H</a:t>
            </a:r>
            <a:endParaRPr lang="zh-CN" altLang="en-US" sz="9600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064240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11"/>
          <p:cNvGrpSpPr>
            <a:grpSpLocks/>
          </p:cNvGrpSpPr>
          <p:nvPr/>
        </p:nvGrpSpPr>
        <p:grpSpPr bwMode="auto">
          <a:xfrm>
            <a:off x="500065" y="214313"/>
            <a:ext cx="3214687" cy="719138"/>
            <a:chOff x="405" y="165"/>
            <a:chExt cx="2025" cy="453"/>
          </a:xfrm>
        </p:grpSpPr>
        <p:pic>
          <p:nvPicPr>
            <p:cNvPr id="5" name="Picture 12" descr="maoti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900" y="185"/>
              <a:ext cx="1170" cy="2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dist="35921" dir="2700000" algn="ctr" rotWithShape="0">
                <a:srgbClr val="F8FC46"/>
              </a:outerShdw>
            </a:effectLst>
          </p:spPr>
        </p:pic>
        <p:sp>
          <p:nvSpPr>
            <p:cNvPr id="6" name="Text Box 13"/>
            <p:cNvSpPr txBox="1">
              <a:spLocks noChangeArrowheads="1"/>
            </p:cNvSpPr>
            <p:nvPr/>
          </p:nvSpPr>
          <p:spPr bwMode="auto">
            <a:xfrm>
              <a:off x="794" y="356"/>
              <a:ext cx="1636" cy="26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>
              <a:outerShdw dist="35921" dir="2700000" algn="ctr" rotWithShape="0">
                <a:srgbClr val="F8FC46"/>
              </a:outerShdw>
            </a:effectLst>
          </p:spPr>
          <p:txBody>
            <a:bodyPr>
              <a:spAutoFit/>
            </a:bodyPr>
            <a:lstStyle/>
            <a:p>
              <a:pPr>
                <a:lnSpc>
                  <a:spcPct val="150000"/>
                </a:lnSpc>
                <a:defRPr/>
              </a:pPr>
              <a:r>
                <a:rPr lang="en-US" altLang="zh-CN" sz="1400" i="1" dirty="0">
                  <a:latin typeface="Times New Roman" charset="0"/>
                  <a:ea typeface="华文隶书" pitchFamily="2" charset="-122"/>
                </a:rPr>
                <a:t>Harbin Engineering University</a:t>
              </a:r>
            </a:p>
          </p:txBody>
        </p:sp>
        <p:pic>
          <p:nvPicPr>
            <p:cNvPr id="3079" name="Picture 14" descr="校标jpe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5" y="165"/>
              <a:ext cx="424" cy="3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3" name="矩形 12"/>
          <p:cNvSpPr/>
          <p:nvPr/>
        </p:nvSpPr>
        <p:spPr>
          <a:xfrm>
            <a:off x="2438969" y="1067496"/>
            <a:ext cx="6525520" cy="881954"/>
          </a:xfrm>
          <a:prstGeom prst="rect">
            <a:avLst/>
          </a:prstGeom>
          <a:noFill/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3" tIns="45720" rIns="91443" bIns="45720"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3690475" y="766069"/>
            <a:ext cx="4850930" cy="62488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3" tIns="45720" rIns="91443" bIns="45720" rtlCol="0" anchor="ctr"/>
          <a:lstStyle/>
          <a:p>
            <a:pPr algn="ctr"/>
            <a:r>
              <a:rPr lang="zh-CN" altLang="en-US" sz="24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保密形势的需要</a:t>
            </a:r>
          </a:p>
        </p:txBody>
      </p:sp>
      <p:cxnSp>
        <p:nvCxnSpPr>
          <p:cNvPr id="15" name="直接箭头连接符 14"/>
          <p:cNvCxnSpPr/>
          <p:nvPr/>
        </p:nvCxnSpPr>
        <p:spPr>
          <a:xfrm flipV="1">
            <a:off x="1634738" y="2172722"/>
            <a:ext cx="1345565" cy="872936"/>
          </a:xfrm>
          <a:prstGeom prst="straightConnector1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接箭头连接符 15"/>
          <p:cNvCxnSpPr/>
          <p:nvPr/>
        </p:nvCxnSpPr>
        <p:spPr>
          <a:xfrm>
            <a:off x="2339752" y="3434927"/>
            <a:ext cx="1003448" cy="7621"/>
          </a:xfrm>
          <a:prstGeom prst="straightConnector1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接箭头连接符 16"/>
          <p:cNvCxnSpPr/>
          <p:nvPr/>
        </p:nvCxnSpPr>
        <p:spPr>
          <a:xfrm>
            <a:off x="1634738" y="4591110"/>
            <a:ext cx="1345565" cy="916105"/>
          </a:xfrm>
          <a:prstGeom prst="straightConnector1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矩形 17"/>
          <p:cNvSpPr/>
          <p:nvPr/>
        </p:nvSpPr>
        <p:spPr>
          <a:xfrm>
            <a:off x="3424490" y="2470060"/>
            <a:ext cx="5612006" cy="1119104"/>
          </a:xfrm>
          <a:prstGeom prst="rect">
            <a:avLst/>
          </a:prstGeom>
          <a:noFill/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3" tIns="45720" rIns="91443" bIns="45720"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3707906" y="2175608"/>
            <a:ext cx="4867283" cy="694075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3" tIns="45720" rIns="91443" bIns="45720" rtlCol="0" anchor="ctr"/>
          <a:lstStyle/>
          <a:p>
            <a:pPr algn="ctr"/>
            <a:r>
              <a:rPr lang="zh-CN" altLang="en-US" sz="24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国家要求的需要</a:t>
            </a:r>
          </a:p>
        </p:txBody>
      </p:sp>
      <p:sp>
        <p:nvSpPr>
          <p:cNvPr id="20" name="矩形 19"/>
          <p:cNvSpPr/>
          <p:nvPr/>
        </p:nvSpPr>
        <p:spPr>
          <a:xfrm>
            <a:off x="2267746" y="5550256"/>
            <a:ext cx="6696745" cy="1119104"/>
          </a:xfrm>
          <a:prstGeom prst="rect">
            <a:avLst/>
          </a:prstGeom>
          <a:noFill/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3" tIns="45720" rIns="91443" bIns="45720"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3600394" y="5242231"/>
            <a:ext cx="4941013" cy="63504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3" tIns="45720" rIns="91443" bIns="45720" rtlCol="0" anchor="ctr"/>
          <a:lstStyle/>
          <a:p>
            <a:pPr algn="ctr"/>
            <a:r>
              <a:rPr lang="zh-CN" altLang="en-US" sz="24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解决误区与矛盾的需要</a:t>
            </a:r>
          </a:p>
        </p:txBody>
      </p:sp>
      <p:sp>
        <p:nvSpPr>
          <p:cNvPr id="22" name="六角星 21"/>
          <p:cNvSpPr/>
          <p:nvPr/>
        </p:nvSpPr>
        <p:spPr>
          <a:xfrm>
            <a:off x="41928" y="2326164"/>
            <a:ext cx="2799548" cy="2794395"/>
          </a:xfrm>
          <a:prstGeom prst="star6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为什么加强学生保密管理</a:t>
            </a:r>
          </a:p>
        </p:txBody>
      </p:sp>
      <p:cxnSp>
        <p:nvCxnSpPr>
          <p:cNvPr id="23" name="直接箭头连接符 22"/>
          <p:cNvCxnSpPr/>
          <p:nvPr/>
        </p:nvCxnSpPr>
        <p:spPr>
          <a:xfrm>
            <a:off x="2438969" y="4221507"/>
            <a:ext cx="1003448" cy="7621"/>
          </a:xfrm>
          <a:prstGeom prst="straightConnector1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矩形 23"/>
          <p:cNvSpPr/>
          <p:nvPr/>
        </p:nvSpPr>
        <p:spPr>
          <a:xfrm>
            <a:off x="3424491" y="3890442"/>
            <a:ext cx="5539999" cy="1197548"/>
          </a:xfrm>
          <a:prstGeom prst="rect">
            <a:avLst/>
          </a:prstGeom>
          <a:noFill/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3" tIns="45720" rIns="91443" bIns="45720"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5" name="矩形 24"/>
          <p:cNvSpPr/>
          <p:nvPr/>
        </p:nvSpPr>
        <p:spPr>
          <a:xfrm>
            <a:off x="3727301" y="3723362"/>
            <a:ext cx="4862366" cy="641742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3" tIns="45720" rIns="91443" bIns="45720" rtlCol="0" anchor="ctr"/>
          <a:lstStyle/>
          <a:p>
            <a:pPr algn="ctr"/>
            <a:r>
              <a:rPr lang="zh-CN" altLang="en-US" sz="20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对接触国家秘密岗位全员管理的需要</a:t>
            </a:r>
          </a:p>
        </p:txBody>
      </p:sp>
      <p:sp>
        <p:nvSpPr>
          <p:cNvPr id="7" name="矩形 6"/>
          <p:cNvSpPr/>
          <p:nvPr/>
        </p:nvSpPr>
        <p:spPr>
          <a:xfrm>
            <a:off x="2339752" y="1390957"/>
            <a:ext cx="6696744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2200" kern="100" dirty="0">
                <a:latin typeface="Calibri" panose="020F0502020204030204" pitchFamily="34" charset="0"/>
                <a:ea typeface="仿宋" panose="02010609060101010101" pitchFamily="49" charset="-122"/>
              </a:rPr>
              <a:t>国际、</a:t>
            </a:r>
            <a:r>
              <a:rPr lang="zh-CN" altLang="en-US" sz="2200" kern="100" dirty="0" smtClean="0">
                <a:latin typeface="Calibri" panose="020F0502020204030204" pitchFamily="34" charset="0"/>
                <a:ea typeface="仿宋" panose="02010609060101010101" pitchFamily="49" charset="-122"/>
              </a:rPr>
              <a:t>国内、高校</a:t>
            </a:r>
            <a:endParaRPr lang="zh-CN" altLang="en-US" sz="2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2267746" y="5993621"/>
            <a:ext cx="670503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kern="100" dirty="0">
                <a:latin typeface="Calibri" panose="020F0502020204030204" pitchFamily="34" charset="0"/>
                <a:ea typeface="仿宋" panose="02010609060101010101" pitchFamily="49" charset="-122"/>
              </a:rPr>
              <a:t>涉密时间短、流动性大、毕业受限</a:t>
            </a:r>
            <a:endParaRPr lang="zh-CN" altLang="en-US" dirty="0"/>
          </a:p>
        </p:txBody>
      </p:sp>
      <p:sp>
        <p:nvSpPr>
          <p:cNvPr id="26" name="矩形 25"/>
          <p:cNvSpPr/>
          <p:nvPr/>
        </p:nvSpPr>
        <p:spPr>
          <a:xfrm>
            <a:off x="3965821" y="4558881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zh-CN" altLang="en-US" kern="100" dirty="0">
                <a:latin typeface="Calibri" panose="020F0502020204030204" pitchFamily="34" charset="0"/>
                <a:ea typeface="仿宋" panose="02010609060101010101" pitchFamily="49" charset="-122"/>
              </a:rPr>
              <a:t>扩容保密体系、不留死角</a:t>
            </a:r>
          </a:p>
        </p:txBody>
      </p:sp>
      <p:sp>
        <p:nvSpPr>
          <p:cNvPr id="27" name="矩形 26"/>
          <p:cNvSpPr/>
          <p:nvPr/>
        </p:nvSpPr>
        <p:spPr>
          <a:xfrm>
            <a:off x="2860085" y="3035551"/>
            <a:ext cx="669674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2200" kern="100" dirty="0">
                <a:latin typeface="Calibri" panose="020F0502020204030204" pitchFamily="34" charset="0"/>
                <a:ea typeface="仿宋" panose="02010609060101010101" pitchFamily="49" charset="-122"/>
              </a:rPr>
              <a:t>国家八部门联合发文、国家保密局提要求</a:t>
            </a:r>
          </a:p>
          <a:p>
            <a:pPr algn="ctr"/>
            <a:endParaRPr lang="zh-CN" altLang="en-US" sz="2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8" name="组合 27"/>
          <p:cNvGrpSpPr/>
          <p:nvPr/>
        </p:nvGrpSpPr>
        <p:grpSpPr>
          <a:xfrm>
            <a:off x="-63607" y="920729"/>
            <a:ext cx="2388274" cy="808556"/>
            <a:chOff x="-845120" y="58022"/>
            <a:chExt cx="3219737" cy="808556"/>
          </a:xfrm>
        </p:grpSpPr>
        <p:sp>
          <p:nvSpPr>
            <p:cNvPr id="29" name="矩形 28"/>
            <p:cNvSpPr/>
            <p:nvPr/>
          </p:nvSpPr>
          <p:spPr>
            <a:xfrm>
              <a:off x="-620714" y="58022"/>
              <a:ext cx="2995331" cy="807539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0" name="矩形 29"/>
            <p:cNvSpPr/>
            <p:nvPr/>
          </p:nvSpPr>
          <p:spPr>
            <a:xfrm>
              <a:off x="-845120" y="59039"/>
              <a:ext cx="2995331" cy="80753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33350" tIns="133350" rIns="133350" bIns="133350" numCol="1" spcCol="1270" anchor="ctr" anchorCtr="0">
              <a:noAutofit/>
            </a:bodyPr>
            <a:lstStyle/>
            <a:p>
              <a:pPr algn="ctr" defTabSz="1555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altLang="zh-CN" sz="35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幼圆" pitchFamily="49" charset="-122"/>
                  <a:ea typeface="幼圆" pitchFamily="49" charset="-122"/>
                </a:rPr>
                <a:t>WHY</a:t>
              </a:r>
              <a:endParaRPr lang="zh-CN" altLang="en-US" sz="3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幼圆" pitchFamily="49" charset="-122"/>
                <a:ea typeface="幼圆" pitchFamily="49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15653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11"/>
          <p:cNvGrpSpPr>
            <a:grpSpLocks/>
          </p:cNvGrpSpPr>
          <p:nvPr/>
        </p:nvGrpSpPr>
        <p:grpSpPr bwMode="auto">
          <a:xfrm>
            <a:off x="500065" y="214313"/>
            <a:ext cx="3214687" cy="719138"/>
            <a:chOff x="405" y="165"/>
            <a:chExt cx="2025" cy="453"/>
          </a:xfrm>
        </p:grpSpPr>
        <p:pic>
          <p:nvPicPr>
            <p:cNvPr id="5" name="Picture 12" descr="maoti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900" y="185"/>
              <a:ext cx="1170" cy="2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dist="35921" dir="2700000" algn="ctr" rotWithShape="0">
                <a:srgbClr val="F8FC46"/>
              </a:outerShdw>
            </a:effectLst>
          </p:spPr>
        </p:pic>
        <p:sp>
          <p:nvSpPr>
            <p:cNvPr id="6" name="Text Box 13"/>
            <p:cNvSpPr txBox="1">
              <a:spLocks noChangeArrowheads="1"/>
            </p:cNvSpPr>
            <p:nvPr/>
          </p:nvSpPr>
          <p:spPr bwMode="auto">
            <a:xfrm>
              <a:off x="794" y="356"/>
              <a:ext cx="1636" cy="26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>
              <a:outerShdw dist="35921" dir="2700000" algn="ctr" rotWithShape="0">
                <a:srgbClr val="F8FC46"/>
              </a:outerShdw>
            </a:effectLst>
          </p:spPr>
          <p:txBody>
            <a:bodyPr>
              <a:spAutoFit/>
            </a:bodyPr>
            <a:lstStyle/>
            <a:p>
              <a:pPr>
                <a:lnSpc>
                  <a:spcPct val="150000"/>
                </a:lnSpc>
                <a:defRPr/>
              </a:pPr>
              <a:r>
                <a:rPr lang="en-US" altLang="zh-CN" sz="1400" i="1" dirty="0">
                  <a:latin typeface="Times New Roman" charset="0"/>
                  <a:ea typeface="华文隶书" pitchFamily="2" charset="-122"/>
                </a:rPr>
                <a:t>Harbin Engineering University</a:t>
              </a:r>
            </a:p>
          </p:txBody>
        </p:sp>
        <p:pic>
          <p:nvPicPr>
            <p:cNvPr id="3079" name="Picture 14" descr="校标jpe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5" y="165"/>
              <a:ext cx="424" cy="3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9" name="组合 8"/>
          <p:cNvGrpSpPr/>
          <p:nvPr/>
        </p:nvGrpSpPr>
        <p:grpSpPr>
          <a:xfrm>
            <a:off x="716898" y="900116"/>
            <a:ext cx="2995331" cy="807539"/>
            <a:chOff x="5039" y="0"/>
            <a:chExt cx="2995331" cy="807539"/>
          </a:xfrm>
        </p:grpSpPr>
        <p:sp>
          <p:nvSpPr>
            <p:cNvPr id="10" name="矩形 9"/>
            <p:cNvSpPr/>
            <p:nvPr/>
          </p:nvSpPr>
          <p:spPr>
            <a:xfrm>
              <a:off x="5039" y="0"/>
              <a:ext cx="2995331" cy="807539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" name="矩形 10"/>
            <p:cNvSpPr/>
            <p:nvPr/>
          </p:nvSpPr>
          <p:spPr>
            <a:xfrm>
              <a:off x="5039" y="0"/>
              <a:ext cx="2995331" cy="80753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33350" tIns="133350" rIns="133350" bIns="133350" numCol="1" spcCol="1270" anchor="ctr" anchorCtr="0">
              <a:noAutofit/>
            </a:bodyPr>
            <a:lstStyle/>
            <a:p>
              <a:pPr algn="ctr" defTabSz="1555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altLang="zh-CN" sz="35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幼圆" pitchFamily="49" charset="-122"/>
                  <a:ea typeface="幼圆" pitchFamily="49" charset="-122"/>
                </a:rPr>
                <a:t>HOW</a:t>
              </a:r>
              <a:endParaRPr lang="zh-CN" altLang="en-US" sz="3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幼圆" pitchFamily="49" charset="-122"/>
                <a:ea typeface="幼圆" pitchFamily="49" charset="-122"/>
              </a:endParaRPr>
            </a:p>
          </p:txBody>
        </p:sp>
      </p:grpSp>
      <p:sp>
        <p:nvSpPr>
          <p:cNvPr id="60" name="椭圆 1"/>
          <p:cNvSpPr>
            <a:spLocks noChangeArrowheads="1"/>
          </p:cNvSpPr>
          <p:nvPr/>
        </p:nvSpPr>
        <p:spPr bwMode="auto">
          <a:xfrm>
            <a:off x="2483770" y="2090241"/>
            <a:ext cx="3979863" cy="3981450"/>
          </a:xfrm>
          <a:prstGeom prst="ellipse">
            <a:avLst/>
          </a:prstGeom>
          <a:solidFill>
            <a:srgbClr val="519CD6"/>
          </a:solidFill>
          <a:ln w="12700" cap="flat" cmpd="sng">
            <a:noFill/>
            <a:bevel/>
            <a:headEnd/>
            <a:tailEnd/>
          </a:ln>
        </p:spPr>
        <p:txBody>
          <a:bodyPr anchor="ctr"/>
          <a:lstStyle/>
          <a:p>
            <a:pPr algn="ctr"/>
            <a:endParaRPr lang="zh-CN" altLang="zh-CN">
              <a:solidFill>
                <a:srgbClr val="FFFFFF"/>
              </a:solidFill>
              <a:latin typeface="宋体" pitchFamily="2" charset="-122"/>
              <a:sym typeface="宋体" pitchFamily="2" charset="-122"/>
            </a:endParaRPr>
          </a:p>
        </p:txBody>
      </p:sp>
      <p:sp>
        <p:nvSpPr>
          <p:cNvPr id="61" name="任意多边形 2"/>
          <p:cNvSpPr>
            <a:spLocks noChangeArrowheads="1"/>
          </p:cNvSpPr>
          <p:nvPr/>
        </p:nvSpPr>
        <p:spPr bwMode="auto">
          <a:xfrm flipH="1">
            <a:off x="2483768" y="2090241"/>
            <a:ext cx="1989138" cy="3981450"/>
          </a:xfrm>
          <a:custGeom>
            <a:avLst/>
            <a:gdLst>
              <a:gd name="T0" fmla="*/ 0 w 1629911"/>
              <a:gd name="T1" fmla="*/ 0 h 3259822"/>
              <a:gd name="T2" fmla="*/ 1629911 w 1629911"/>
              <a:gd name="T3" fmla="*/ 1629911 h 3259822"/>
              <a:gd name="T4" fmla="*/ 0 w 1629911"/>
              <a:gd name="T5" fmla="*/ 3259822 h 3259822"/>
              <a:gd name="T6" fmla="*/ 0 60000 65536"/>
              <a:gd name="T7" fmla="*/ 0 60000 65536"/>
              <a:gd name="T8" fmla="*/ 0 60000 65536"/>
              <a:gd name="T9" fmla="*/ 0 w 1629911"/>
              <a:gd name="T10" fmla="*/ 0 h 3259822"/>
              <a:gd name="T11" fmla="*/ 1629911 w 1629911"/>
              <a:gd name="T12" fmla="*/ 3259822 h 325982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629911" h="3259822">
                <a:moveTo>
                  <a:pt x="0" y="0"/>
                </a:moveTo>
                <a:cubicBezTo>
                  <a:pt x="900175" y="0"/>
                  <a:pt x="1629911" y="729736"/>
                  <a:pt x="1629911" y="1629911"/>
                </a:cubicBezTo>
                <a:cubicBezTo>
                  <a:pt x="1629911" y="2530086"/>
                  <a:pt x="900175" y="3259822"/>
                  <a:pt x="0" y="3259822"/>
                </a:cubicBezTo>
                <a:close/>
              </a:path>
            </a:pathLst>
          </a:custGeom>
          <a:solidFill>
            <a:srgbClr val="3A87C5"/>
          </a:solidFill>
          <a:ln w="12700" cap="flat" cmpd="sng">
            <a:noFill/>
            <a:bevel/>
            <a:headEnd/>
            <a:tailEnd/>
          </a:ln>
        </p:spPr>
        <p:txBody>
          <a:bodyPr anchor="ctr"/>
          <a:lstStyle/>
          <a:p>
            <a:pPr algn="ctr"/>
            <a:endParaRPr lang="zh-CN" altLang="zh-CN">
              <a:solidFill>
                <a:srgbClr val="FFFFFF"/>
              </a:solidFill>
              <a:latin typeface="宋体" pitchFamily="2" charset="-122"/>
              <a:sym typeface="宋体" pitchFamily="2" charset="-122"/>
            </a:endParaRPr>
          </a:p>
        </p:txBody>
      </p:sp>
      <p:sp>
        <p:nvSpPr>
          <p:cNvPr id="62" name="椭圆 3"/>
          <p:cNvSpPr>
            <a:spLocks noChangeArrowheads="1"/>
          </p:cNvSpPr>
          <p:nvPr/>
        </p:nvSpPr>
        <p:spPr bwMode="auto">
          <a:xfrm>
            <a:off x="6756538" y="2188851"/>
            <a:ext cx="1042988" cy="1042987"/>
          </a:xfrm>
          <a:prstGeom prst="ellipse">
            <a:avLst/>
          </a:prstGeom>
          <a:solidFill>
            <a:srgbClr val="519CD6"/>
          </a:solidFill>
          <a:ln w="12700" cap="flat" cmpd="sng">
            <a:noFill/>
            <a:bevel/>
            <a:headEnd/>
            <a:tailEnd/>
          </a:ln>
        </p:spPr>
        <p:txBody>
          <a:bodyPr anchor="ctr"/>
          <a:lstStyle/>
          <a:p>
            <a:pPr algn="ctr"/>
            <a:endParaRPr lang="zh-CN" altLang="zh-CN">
              <a:solidFill>
                <a:srgbClr val="5EC2A6"/>
              </a:solidFill>
              <a:latin typeface="宋体" pitchFamily="2" charset="-122"/>
              <a:sym typeface="宋体" pitchFamily="2" charset="-122"/>
            </a:endParaRPr>
          </a:p>
        </p:txBody>
      </p:sp>
      <p:sp>
        <p:nvSpPr>
          <p:cNvPr id="64" name="椭圆 8"/>
          <p:cNvSpPr>
            <a:spLocks noChangeArrowheads="1"/>
          </p:cNvSpPr>
          <p:nvPr/>
        </p:nvSpPr>
        <p:spPr bwMode="auto">
          <a:xfrm>
            <a:off x="6599975" y="5102196"/>
            <a:ext cx="674688" cy="676275"/>
          </a:xfrm>
          <a:prstGeom prst="ellipse">
            <a:avLst/>
          </a:prstGeom>
          <a:solidFill>
            <a:srgbClr val="519CD6"/>
          </a:solidFill>
          <a:ln w="12700" cap="flat" cmpd="sng">
            <a:solidFill>
              <a:srgbClr val="519CD6"/>
            </a:solidFill>
            <a:bevel/>
            <a:headEnd/>
            <a:tailEnd/>
          </a:ln>
        </p:spPr>
        <p:txBody>
          <a:bodyPr anchor="ctr"/>
          <a:lstStyle/>
          <a:p>
            <a:pPr algn="ctr"/>
            <a:endParaRPr lang="zh-CN" altLang="zh-CN">
              <a:solidFill>
                <a:srgbClr val="FFFFFF"/>
              </a:solidFill>
              <a:latin typeface="宋体" pitchFamily="2" charset="-122"/>
              <a:sym typeface="宋体" pitchFamily="2" charset="-122"/>
            </a:endParaRPr>
          </a:p>
        </p:txBody>
      </p:sp>
      <p:sp>
        <p:nvSpPr>
          <p:cNvPr id="66" name="直接连接符 15"/>
          <p:cNvSpPr>
            <a:spLocks noChangeShapeType="1"/>
          </p:cNvSpPr>
          <p:nvPr/>
        </p:nvSpPr>
        <p:spPr bwMode="auto">
          <a:xfrm flipV="1">
            <a:off x="263643" y="5771501"/>
            <a:ext cx="1022233" cy="16115"/>
          </a:xfrm>
          <a:prstGeom prst="line">
            <a:avLst/>
          </a:prstGeom>
          <a:noFill/>
          <a:ln w="6350" cap="flat" cmpd="sng">
            <a:solidFill>
              <a:srgbClr val="E8B161"/>
            </a:solidFill>
            <a:bevel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67" name="直接连接符 16"/>
          <p:cNvSpPr>
            <a:spLocks noChangeShapeType="1"/>
          </p:cNvSpPr>
          <p:nvPr/>
        </p:nvSpPr>
        <p:spPr bwMode="auto">
          <a:xfrm>
            <a:off x="7274663" y="5440334"/>
            <a:ext cx="1879600" cy="1587"/>
          </a:xfrm>
          <a:prstGeom prst="line">
            <a:avLst/>
          </a:prstGeom>
          <a:noFill/>
          <a:ln w="6350" cap="flat" cmpd="sng">
            <a:solidFill>
              <a:srgbClr val="519CD6"/>
            </a:solidFill>
            <a:bevel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69" name="直接连接符 18"/>
          <p:cNvSpPr>
            <a:spLocks noChangeShapeType="1"/>
          </p:cNvSpPr>
          <p:nvPr/>
        </p:nvSpPr>
        <p:spPr bwMode="auto">
          <a:xfrm>
            <a:off x="7795581" y="2788133"/>
            <a:ext cx="1224000" cy="1587"/>
          </a:xfrm>
          <a:prstGeom prst="line">
            <a:avLst/>
          </a:prstGeom>
          <a:noFill/>
          <a:ln w="6350" cap="flat" cmpd="sng">
            <a:solidFill>
              <a:srgbClr val="519CD6"/>
            </a:solidFill>
            <a:bevel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70" name="文本框 19"/>
          <p:cNvSpPr>
            <a:spLocks noChangeArrowheads="1"/>
          </p:cNvSpPr>
          <p:nvPr/>
        </p:nvSpPr>
        <p:spPr bwMode="auto">
          <a:xfrm>
            <a:off x="7492069" y="4748253"/>
            <a:ext cx="1268412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4000" dirty="0">
                <a:solidFill>
                  <a:srgbClr val="519CD6"/>
                </a:solidFill>
                <a:latin typeface="微软雅黑" pitchFamily="34" charset="-122"/>
                <a:ea typeface="微软雅黑" pitchFamily="34" charset="-122"/>
                <a:sym typeface="方正姚体" pitchFamily="2" charset="-122"/>
              </a:rPr>
              <a:t>全程监管</a:t>
            </a:r>
          </a:p>
        </p:txBody>
      </p:sp>
      <p:sp>
        <p:nvSpPr>
          <p:cNvPr id="71" name="文本框 31"/>
          <p:cNvSpPr>
            <a:spLocks noChangeArrowheads="1"/>
          </p:cNvSpPr>
          <p:nvPr/>
        </p:nvSpPr>
        <p:spPr bwMode="auto">
          <a:xfrm>
            <a:off x="260066" y="2188851"/>
            <a:ext cx="1338262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4000" dirty="0">
                <a:solidFill>
                  <a:srgbClr val="519CD6"/>
                </a:solidFill>
                <a:latin typeface="微软雅黑" pitchFamily="34" charset="-122"/>
                <a:ea typeface="微软雅黑" pitchFamily="34" charset="-122"/>
                <a:sym typeface="方正姚体" pitchFamily="2" charset="-122"/>
              </a:rPr>
              <a:t>培训</a:t>
            </a:r>
            <a:endParaRPr lang="en-US" altLang="zh-CN" sz="4000" dirty="0">
              <a:solidFill>
                <a:srgbClr val="519CD6"/>
              </a:solidFill>
              <a:latin typeface="微软雅黑" pitchFamily="34" charset="-122"/>
              <a:ea typeface="微软雅黑" pitchFamily="34" charset="-122"/>
              <a:sym typeface="方正姚体" pitchFamily="2" charset="-122"/>
            </a:endParaRPr>
          </a:p>
          <a:p>
            <a:r>
              <a:rPr lang="zh-CN" altLang="en-US" sz="4000" dirty="0">
                <a:solidFill>
                  <a:srgbClr val="519CD6"/>
                </a:solidFill>
                <a:latin typeface="微软雅黑" pitchFamily="34" charset="-122"/>
                <a:ea typeface="微软雅黑" pitchFamily="34" charset="-122"/>
                <a:sym typeface="方正姚体" pitchFamily="2" charset="-122"/>
              </a:rPr>
              <a:t>宣贯</a:t>
            </a:r>
          </a:p>
        </p:txBody>
      </p:sp>
      <p:sp>
        <p:nvSpPr>
          <p:cNvPr id="72" name="文本框 32"/>
          <p:cNvSpPr>
            <a:spLocks noChangeArrowheads="1"/>
          </p:cNvSpPr>
          <p:nvPr/>
        </p:nvSpPr>
        <p:spPr bwMode="auto">
          <a:xfrm>
            <a:off x="7846692" y="2080247"/>
            <a:ext cx="1338263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4000" dirty="0">
                <a:solidFill>
                  <a:srgbClr val="519CD6"/>
                </a:solidFill>
                <a:latin typeface="微软雅黑" pitchFamily="34" charset="-122"/>
                <a:ea typeface="微软雅黑" pitchFamily="34" charset="-122"/>
                <a:sym typeface="方正姚体" pitchFamily="2" charset="-122"/>
              </a:rPr>
              <a:t>明确责任</a:t>
            </a:r>
          </a:p>
        </p:txBody>
      </p:sp>
      <p:sp>
        <p:nvSpPr>
          <p:cNvPr id="73" name="右箭头 33"/>
          <p:cNvSpPr>
            <a:spLocks noChangeArrowheads="1"/>
          </p:cNvSpPr>
          <p:nvPr/>
        </p:nvSpPr>
        <p:spPr bwMode="auto">
          <a:xfrm rot="19231963">
            <a:off x="6377126" y="2876237"/>
            <a:ext cx="365125" cy="388938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91827C"/>
          </a:solidFill>
          <a:ln w="12700" cap="flat" cmpd="sng">
            <a:noFill/>
            <a:bevel/>
            <a:headEnd/>
            <a:tailEnd/>
          </a:ln>
        </p:spPr>
        <p:txBody>
          <a:bodyPr anchor="ctr"/>
          <a:lstStyle/>
          <a:p>
            <a:pPr algn="ctr"/>
            <a:endParaRPr lang="zh-CN" altLang="zh-CN">
              <a:solidFill>
                <a:srgbClr val="FFFFFF"/>
              </a:solidFill>
              <a:latin typeface="宋体" pitchFamily="2" charset="-122"/>
              <a:sym typeface="宋体" pitchFamily="2" charset="-122"/>
            </a:endParaRPr>
          </a:p>
        </p:txBody>
      </p:sp>
      <p:sp>
        <p:nvSpPr>
          <p:cNvPr id="75" name="右箭头 35"/>
          <p:cNvSpPr>
            <a:spLocks noChangeArrowheads="1"/>
          </p:cNvSpPr>
          <p:nvPr/>
        </p:nvSpPr>
        <p:spPr bwMode="auto">
          <a:xfrm rot="2368497">
            <a:off x="6194864" y="5081887"/>
            <a:ext cx="365125" cy="390525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91827C"/>
          </a:solidFill>
          <a:ln w="12700" cap="flat" cmpd="sng">
            <a:noFill/>
            <a:bevel/>
            <a:headEnd/>
            <a:tailEnd/>
          </a:ln>
        </p:spPr>
        <p:txBody>
          <a:bodyPr anchor="ctr"/>
          <a:lstStyle/>
          <a:p>
            <a:pPr algn="ctr"/>
            <a:endParaRPr lang="zh-CN" altLang="zh-CN">
              <a:solidFill>
                <a:srgbClr val="FFFFFF"/>
              </a:solidFill>
              <a:latin typeface="宋体" pitchFamily="2" charset="-122"/>
              <a:sym typeface="宋体" pitchFamily="2" charset="-122"/>
            </a:endParaRPr>
          </a:p>
        </p:txBody>
      </p:sp>
      <p:sp>
        <p:nvSpPr>
          <p:cNvPr id="76" name="椭圆 6"/>
          <p:cNvSpPr>
            <a:spLocks noChangeArrowheads="1"/>
          </p:cNvSpPr>
          <p:nvPr/>
        </p:nvSpPr>
        <p:spPr bwMode="auto">
          <a:xfrm>
            <a:off x="1277243" y="5036660"/>
            <a:ext cx="1150937" cy="1149350"/>
          </a:xfrm>
          <a:prstGeom prst="ellipse">
            <a:avLst/>
          </a:prstGeom>
          <a:solidFill>
            <a:srgbClr val="DDA44F"/>
          </a:solidFill>
          <a:ln w="12700" cap="flat" cmpd="sng">
            <a:noFill/>
            <a:bevel/>
            <a:headEnd/>
            <a:tailEnd/>
          </a:ln>
        </p:spPr>
        <p:txBody>
          <a:bodyPr anchor="ctr"/>
          <a:lstStyle/>
          <a:p>
            <a:pPr algn="ctr"/>
            <a:endParaRPr lang="zh-CN" altLang="zh-CN">
              <a:solidFill>
                <a:srgbClr val="FFFFFF"/>
              </a:solidFill>
              <a:latin typeface="宋体" pitchFamily="2" charset="-122"/>
              <a:sym typeface="宋体" pitchFamily="2" charset="-122"/>
            </a:endParaRPr>
          </a:p>
        </p:txBody>
      </p:sp>
      <p:sp>
        <p:nvSpPr>
          <p:cNvPr id="77" name="右箭头 36"/>
          <p:cNvSpPr>
            <a:spLocks noChangeArrowheads="1"/>
          </p:cNvSpPr>
          <p:nvPr/>
        </p:nvSpPr>
        <p:spPr bwMode="auto">
          <a:xfrm rot="11932469">
            <a:off x="2280029" y="3074491"/>
            <a:ext cx="366712" cy="388938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91827C"/>
          </a:solidFill>
          <a:ln w="12700" cap="flat" cmpd="sng">
            <a:noFill/>
            <a:bevel/>
            <a:headEnd/>
            <a:tailEnd/>
          </a:ln>
        </p:spPr>
        <p:txBody>
          <a:bodyPr anchor="ctr"/>
          <a:lstStyle/>
          <a:p>
            <a:pPr algn="ctr"/>
            <a:endParaRPr lang="zh-CN" altLang="zh-CN">
              <a:solidFill>
                <a:srgbClr val="FFFFFF"/>
              </a:solidFill>
              <a:latin typeface="宋体" pitchFamily="2" charset="-122"/>
              <a:sym typeface="宋体" pitchFamily="2" charset="-122"/>
            </a:endParaRPr>
          </a:p>
        </p:txBody>
      </p:sp>
      <p:sp>
        <p:nvSpPr>
          <p:cNvPr id="78" name="右箭头 37"/>
          <p:cNvSpPr>
            <a:spLocks noChangeArrowheads="1"/>
          </p:cNvSpPr>
          <p:nvPr/>
        </p:nvSpPr>
        <p:spPr bwMode="auto">
          <a:xfrm rot="9061604">
            <a:off x="2333836" y="4911231"/>
            <a:ext cx="366713" cy="388937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91827C"/>
          </a:solidFill>
          <a:ln w="12700" cap="flat" cmpd="sng">
            <a:noFill/>
            <a:bevel/>
            <a:headEnd/>
            <a:tailEnd/>
          </a:ln>
        </p:spPr>
        <p:txBody>
          <a:bodyPr anchor="ctr"/>
          <a:lstStyle/>
          <a:p>
            <a:pPr algn="ctr"/>
            <a:endParaRPr lang="zh-CN" altLang="zh-CN">
              <a:solidFill>
                <a:srgbClr val="FFFFFF"/>
              </a:solidFill>
              <a:latin typeface="宋体" pitchFamily="2" charset="-122"/>
              <a:sym typeface="宋体" pitchFamily="2" charset="-122"/>
            </a:endParaRPr>
          </a:p>
        </p:txBody>
      </p:sp>
      <p:pic>
        <p:nvPicPr>
          <p:cNvPr id="79" name="Picture 2" descr="\\MAGNUM\Projects\Microsoft\Cloud Power FY12\Design\ICONS_PNG\Tower.png"/>
          <p:cNvPicPr>
            <a:picLocks noChangeAspect="1" noChangeArrowheads="1"/>
          </p:cNvPicPr>
          <p:nvPr/>
        </p:nvPicPr>
        <p:blipFill>
          <a:blip r:embed="rId5" cstate="print">
            <a:lum bright="100000" contrast="100000"/>
          </a:blip>
          <a:srcRect t="22057" b="22139"/>
          <a:stretch>
            <a:fillRect/>
          </a:stretch>
        </p:blipFill>
        <p:spPr bwMode="auto">
          <a:xfrm>
            <a:off x="2979055" y="3206256"/>
            <a:ext cx="3040062" cy="169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" name="Picture 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445990" y="2507272"/>
            <a:ext cx="588962" cy="588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2" name="Freeform 18"/>
          <p:cNvSpPr>
            <a:spLocks noEditPoints="1" noChangeArrowheads="1"/>
          </p:cNvSpPr>
          <p:nvPr/>
        </p:nvSpPr>
        <p:spPr bwMode="auto">
          <a:xfrm>
            <a:off x="7021184" y="2360299"/>
            <a:ext cx="574675" cy="700088"/>
          </a:xfrm>
          <a:custGeom>
            <a:avLst/>
            <a:gdLst>
              <a:gd name="T0" fmla="*/ 129 w 246"/>
              <a:gd name="T1" fmla="*/ 192 h 300"/>
              <a:gd name="T2" fmla="*/ 43 w 246"/>
              <a:gd name="T3" fmla="*/ 202 h 300"/>
              <a:gd name="T4" fmla="*/ 129 w 246"/>
              <a:gd name="T5" fmla="*/ 126 h 300"/>
              <a:gd name="T6" fmla="*/ 43 w 246"/>
              <a:gd name="T7" fmla="*/ 135 h 300"/>
              <a:gd name="T8" fmla="*/ 129 w 246"/>
              <a:gd name="T9" fmla="*/ 126 h 300"/>
              <a:gd name="T10" fmla="*/ 215 w 246"/>
              <a:gd name="T11" fmla="*/ 101 h 300"/>
              <a:gd name="T12" fmla="*/ 219 w 246"/>
              <a:gd name="T13" fmla="*/ 90 h 300"/>
              <a:gd name="T14" fmla="*/ 208 w 246"/>
              <a:gd name="T15" fmla="*/ 111 h 300"/>
              <a:gd name="T16" fmla="*/ 43 w 246"/>
              <a:gd name="T17" fmla="*/ 92 h 300"/>
              <a:gd name="T18" fmla="*/ 117 w 246"/>
              <a:gd name="T19" fmla="*/ 102 h 300"/>
              <a:gd name="T20" fmla="*/ 43 w 246"/>
              <a:gd name="T21" fmla="*/ 235 h 300"/>
              <a:gd name="T22" fmla="*/ 117 w 246"/>
              <a:gd name="T23" fmla="*/ 226 h 300"/>
              <a:gd name="T24" fmla="*/ 43 w 246"/>
              <a:gd name="T25" fmla="*/ 235 h 300"/>
              <a:gd name="T26" fmla="*/ 11 w 246"/>
              <a:gd name="T27" fmla="*/ 287 h 300"/>
              <a:gd name="T28" fmla="*/ 35 w 246"/>
              <a:gd name="T29" fmla="*/ 36 h 300"/>
              <a:gd name="T30" fmla="*/ 0 w 246"/>
              <a:gd name="T31" fmla="*/ 22 h 300"/>
              <a:gd name="T32" fmla="*/ 219 w 246"/>
              <a:gd name="T33" fmla="*/ 300 h 300"/>
              <a:gd name="T34" fmla="*/ 208 w 246"/>
              <a:gd name="T35" fmla="*/ 173 h 300"/>
              <a:gd name="T36" fmla="*/ 117 w 246"/>
              <a:gd name="T37" fmla="*/ 159 h 300"/>
              <a:gd name="T38" fmla="*/ 43 w 246"/>
              <a:gd name="T39" fmla="*/ 169 h 300"/>
              <a:gd name="T40" fmla="*/ 117 w 246"/>
              <a:gd name="T41" fmla="*/ 159 h 300"/>
              <a:gd name="T42" fmla="*/ 57 w 246"/>
              <a:gd name="T43" fmla="*/ 22 h 300"/>
              <a:gd name="T44" fmla="*/ 86 w 246"/>
              <a:gd name="T45" fmla="*/ 20 h 300"/>
              <a:gd name="T46" fmla="*/ 110 w 246"/>
              <a:gd name="T47" fmla="*/ 0 h 300"/>
              <a:gd name="T48" fmla="*/ 133 w 246"/>
              <a:gd name="T49" fmla="*/ 20 h 300"/>
              <a:gd name="T50" fmla="*/ 162 w 246"/>
              <a:gd name="T51" fmla="*/ 22 h 300"/>
              <a:gd name="T52" fmla="*/ 179 w 246"/>
              <a:gd name="T53" fmla="*/ 43 h 300"/>
              <a:gd name="T54" fmla="*/ 41 w 246"/>
              <a:gd name="T55" fmla="*/ 36 h 300"/>
              <a:gd name="T56" fmla="*/ 110 w 246"/>
              <a:gd name="T57" fmla="*/ 20 h 300"/>
              <a:gd name="T58" fmla="*/ 110 w 246"/>
              <a:gd name="T59" fmla="*/ 11 h 300"/>
              <a:gd name="T60" fmla="*/ 190 w 246"/>
              <a:gd name="T61" fmla="*/ 269 h 300"/>
              <a:gd name="T62" fmla="*/ 29 w 246"/>
              <a:gd name="T63" fmla="*/ 59 h 300"/>
              <a:gd name="T64" fmla="*/ 190 w 246"/>
              <a:gd name="T65" fmla="*/ 71 h 300"/>
              <a:gd name="T66" fmla="*/ 200 w 246"/>
              <a:gd name="T67" fmla="*/ 49 h 300"/>
              <a:gd name="T68" fmla="*/ 19 w 246"/>
              <a:gd name="T69" fmla="*/ 278 h 300"/>
              <a:gd name="T70" fmla="*/ 200 w 246"/>
              <a:gd name="T71" fmla="*/ 185 h 300"/>
              <a:gd name="T72" fmla="*/ 190 w 246"/>
              <a:gd name="T73" fmla="*/ 269 h 300"/>
              <a:gd name="T74" fmla="*/ 190 w 246"/>
              <a:gd name="T75" fmla="*/ 133 h 300"/>
              <a:gd name="T76" fmla="*/ 200 w 246"/>
              <a:gd name="T77" fmla="*/ 124 h 300"/>
              <a:gd name="T78" fmla="*/ 215 w 246"/>
              <a:gd name="T79" fmla="*/ 35 h 300"/>
              <a:gd name="T80" fmla="*/ 219 w 246"/>
              <a:gd name="T81" fmla="*/ 22 h 300"/>
              <a:gd name="T82" fmla="*/ 184 w 246"/>
              <a:gd name="T83" fmla="*/ 36 h 300"/>
              <a:gd name="T84" fmla="*/ 208 w 246"/>
              <a:gd name="T85" fmla="*/ 44 h 300"/>
              <a:gd name="T86" fmla="*/ 246 w 246"/>
              <a:gd name="T87" fmla="*/ 41 h 300"/>
              <a:gd name="T88" fmla="*/ 155 w 246"/>
              <a:gd name="T89" fmla="*/ 134 h 300"/>
              <a:gd name="T90" fmla="*/ 156 w 246"/>
              <a:gd name="T91" fmla="*/ 92 h 300"/>
              <a:gd name="T92" fmla="*/ 218 w 246"/>
              <a:gd name="T93" fmla="*/ 41 h 300"/>
              <a:gd name="T94" fmla="*/ 246 w 246"/>
              <a:gd name="T95" fmla="*/ 107 h 300"/>
              <a:gd name="T96" fmla="*/ 155 w 246"/>
              <a:gd name="T97" fmla="*/ 201 h 300"/>
              <a:gd name="T98" fmla="*/ 156 w 246"/>
              <a:gd name="T99" fmla="*/ 159 h 300"/>
              <a:gd name="T100" fmla="*/ 218 w 246"/>
              <a:gd name="T101" fmla="*/ 107 h 300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w 246"/>
              <a:gd name="T154" fmla="*/ 0 h 300"/>
              <a:gd name="T155" fmla="*/ 246 w 246"/>
              <a:gd name="T156" fmla="*/ 300 h 300"/>
            </a:gdLst>
            <a:ahLst/>
            <a:cxnLst>
              <a:cxn ang="T102">
                <a:pos x="T0" y="T1"/>
              </a:cxn>
              <a:cxn ang="T103">
                <a:pos x="T2" y="T3"/>
              </a:cxn>
              <a:cxn ang="T104">
                <a:pos x="T4" y="T5"/>
              </a:cxn>
              <a:cxn ang="T105">
                <a:pos x="T6" y="T7"/>
              </a:cxn>
              <a:cxn ang="T106">
                <a:pos x="T8" y="T9"/>
              </a:cxn>
              <a:cxn ang="T107">
                <a:pos x="T10" y="T11"/>
              </a:cxn>
              <a:cxn ang="T108">
                <a:pos x="T12" y="T13"/>
              </a:cxn>
              <a:cxn ang="T109">
                <a:pos x="T14" y="T15"/>
              </a:cxn>
              <a:cxn ang="T110">
                <a:pos x="T16" y="T17"/>
              </a:cxn>
              <a:cxn ang="T111">
                <a:pos x="T18" y="T19"/>
              </a:cxn>
              <a:cxn ang="T112">
                <a:pos x="T20" y="T21"/>
              </a:cxn>
              <a:cxn ang="T113">
                <a:pos x="T22" y="T23"/>
              </a:cxn>
              <a:cxn ang="T114">
                <a:pos x="T24" y="T25"/>
              </a:cxn>
              <a:cxn ang="T115">
                <a:pos x="T26" y="T27"/>
              </a:cxn>
              <a:cxn ang="T116">
                <a:pos x="T28" y="T29"/>
              </a:cxn>
              <a:cxn ang="T117">
                <a:pos x="T30" y="T31"/>
              </a:cxn>
              <a:cxn ang="T118">
                <a:pos x="T32" y="T33"/>
              </a:cxn>
              <a:cxn ang="T119">
                <a:pos x="T34" y="T35"/>
              </a:cxn>
              <a:cxn ang="T120">
                <a:pos x="T36" y="T37"/>
              </a:cxn>
              <a:cxn ang="T121">
                <a:pos x="T38" y="T39"/>
              </a:cxn>
              <a:cxn ang="T122">
                <a:pos x="T40" y="T41"/>
              </a:cxn>
              <a:cxn ang="T123">
                <a:pos x="T42" y="T43"/>
              </a:cxn>
              <a:cxn ang="T124">
                <a:pos x="T44" y="T45"/>
              </a:cxn>
              <a:cxn ang="T125">
                <a:pos x="T46" y="T47"/>
              </a:cxn>
              <a:cxn ang="T126">
                <a:pos x="T48" y="T49"/>
              </a:cxn>
              <a:cxn ang="T127">
                <a:pos x="T50" y="T51"/>
              </a:cxn>
              <a:cxn ang="T128">
                <a:pos x="T52" y="T53"/>
              </a:cxn>
              <a:cxn ang="T129">
                <a:pos x="T54" y="T55"/>
              </a:cxn>
              <a:cxn ang="T130">
                <a:pos x="T56" y="T57"/>
              </a:cxn>
              <a:cxn ang="T131">
                <a:pos x="T58" y="T59"/>
              </a:cxn>
              <a:cxn ang="T132">
                <a:pos x="T60" y="T61"/>
              </a:cxn>
              <a:cxn ang="T133">
                <a:pos x="T62" y="T63"/>
              </a:cxn>
              <a:cxn ang="T134">
                <a:pos x="T64" y="T65"/>
              </a:cxn>
              <a:cxn ang="T135">
                <a:pos x="T66" y="T67"/>
              </a:cxn>
              <a:cxn ang="T136">
                <a:pos x="T68" y="T69"/>
              </a:cxn>
              <a:cxn ang="T137">
                <a:pos x="T70" y="T71"/>
              </a:cxn>
              <a:cxn ang="T138">
                <a:pos x="T72" y="T73"/>
              </a:cxn>
              <a:cxn ang="T139">
                <a:pos x="T74" y="T75"/>
              </a:cxn>
              <a:cxn ang="T140">
                <a:pos x="T76" y="T77"/>
              </a:cxn>
              <a:cxn ang="T141">
                <a:pos x="T78" y="T79"/>
              </a:cxn>
              <a:cxn ang="T142">
                <a:pos x="T80" y="T81"/>
              </a:cxn>
              <a:cxn ang="T143">
                <a:pos x="T82" y="T83"/>
              </a:cxn>
              <a:cxn ang="T144">
                <a:pos x="T84" y="T85"/>
              </a:cxn>
              <a:cxn ang="T145">
                <a:pos x="T86" y="T87"/>
              </a:cxn>
              <a:cxn ang="T146">
                <a:pos x="T88" y="T89"/>
              </a:cxn>
              <a:cxn ang="T147">
                <a:pos x="T90" y="T91"/>
              </a:cxn>
              <a:cxn ang="T148">
                <a:pos x="T92" y="T93"/>
              </a:cxn>
              <a:cxn ang="T149">
                <a:pos x="T94" y="T95"/>
              </a:cxn>
              <a:cxn ang="T150">
                <a:pos x="T96" y="T97"/>
              </a:cxn>
              <a:cxn ang="T151">
                <a:pos x="T98" y="T99"/>
              </a:cxn>
              <a:cxn ang="T152">
                <a:pos x="T100" y="T101"/>
              </a:cxn>
            </a:cxnLst>
            <a:rect l="T153" t="T154" r="T155" b="T156"/>
            <a:pathLst>
              <a:path w="246" h="300">
                <a:moveTo>
                  <a:pt x="43" y="192"/>
                </a:moveTo>
                <a:cubicBezTo>
                  <a:pt x="129" y="192"/>
                  <a:pt x="129" y="192"/>
                  <a:pt x="129" y="192"/>
                </a:cubicBezTo>
                <a:cubicBezTo>
                  <a:pt x="129" y="202"/>
                  <a:pt x="129" y="202"/>
                  <a:pt x="129" y="202"/>
                </a:cubicBezTo>
                <a:cubicBezTo>
                  <a:pt x="43" y="202"/>
                  <a:pt x="43" y="202"/>
                  <a:pt x="43" y="202"/>
                </a:cubicBezTo>
                <a:lnTo>
                  <a:pt x="43" y="192"/>
                </a:lnTo>
                <a:close/>
                <a:moveTo>
                  <a:pt x="129" y="126"/>
                </a:moveTo>
                <a:cubicBezTo>
                  <a:pt x="43" y="126"/>
                  <a:pt x="43" y="126"/>
                  <a:pt x="43" y="126"/>
                </a:cubicBezTo>
                <a:cubicBezTo>
                  <a:pt x="43" y="135"/>
                  <a:pt x="43" y="135"/>
                  <a:pt x="43" y="135"/>
                </a:cubicBezTo>
                <a:cubicBezTo>
                  <a:pt x="129" y="135"/>
                  <a:pt x="129" y="135"/>
                  <a:pt x="129" y="135"/>
                </a:cubicBezTo>
                <a:lnTo>
                  <a:pt x="129" y="126"/>
                </a:lnTo>
                <a:close/>
                <a:moveTo>
                  <a:pt x="208" y="111"/>
                </a:moveTo>
                <a:cubicBezTo>
                  <a:pt x="215" y="101"/>
                  <a:pt x="215" y="101"/>
                  <a:pt x="215" y="101"/>
                </a:cubicBezTo>
                <a:cubicBezTo>
                  <a:pt x="219" y="101"/>
                  <a:pt x="219" y="101"/>
                  <a:pt x="219" y="101"/>
                </a:cubicBezTo>
                <a:cubicBezTo>
                  <a:pt x="219" y="90"/>
                  <a:pt x="219" y="90"/>
                  <a:pt x="219" y="90"/>
                </a:cubicBezTo>
                <a:cubicBezTo>
                  <a:pt x="208" y="106"/>
                  <a:pt x="208" y="106"/>
                  <a:pt x="208" y="106"/>
                </a:cubicBezTo>
                <a:lnTo>
                  <a:pt x="208" y="111"/>
                </a:lnTo>
                <a:close/>
                <a:moveTo>
                  <a:pt x="117" y="92"/>
                </a:moveTo>
                <a:cubicBezTo>
                  <a:pt x="43" y="92"/>
                  <a:pt x="43" y="92"/>
                  <a:pt x="43" y="92"/>
                </a:cubicBezTo>
                <a:cubicBezTo>
                  <a:pt x="43" y="102"/>
                  <a:pt x="43" y="102"/>
                  <a:pt x="43" y="102"/>
                </a:cubicBezTo>
                <a:cubicBezTo>
                  <a:pt x="117" y="102"/>
                  <a:pt x="117" y="102"/>
                  <a:pt x="117" y="102"/>
                </a:cubicBezTo>
                <a:lnTo>
                  <a:pt x="117" y="92"/>
                </a:lnTo>
                <a:close/>
                <a:moveTo>
                  <a:pt x="43" y="235"/>
                </a:moveTo>
                <a:cubicBezTo>
                  <a:pt x="117" y="235"/>
                  <a:pt x="117" y="235"/>
                  <a:pt x="117" y="235"/>
                </a:cubicBezTo>
                <a:cubicBezTo>
                  <a:pt x="117" y="226"/>
                  <a:pt x="117" y="226"/>
                  <a:pt x="117" y="226"/>
                </a:cubicBezTo>
                <a:cubicBezTo>
                  <a:pt x="43" y="226"/>
                  <a:pt x="43" y="226"/>
                  <a:pt x="43" y="226"/>
                </a:cubicBezTo>
                <a:lnTo>
                  <a:pt x="43" y="235"/>
                </a:lnTo>
                <a:close/>
                <a:moveTo>
                  <a:pt x="208" y="287"/>
                </a:moveTo>
                <a:cubicBezTo>
                  <a:pt x="11" y="287"/>
                  <a:pt x="11" y="287"/>
                  <a:pt x="11" y="287"/>
                </a:cubicBezTo>
                <a:cubicBezTo>
                  <a:pt x="11" y="36"/>
                  <a:pt x="11" y="36"/>
                  <a:pt x="11" y="36"/>
                </a:cubicBezTo>
                <a:cubicBezTo>
                  <a:pt x="35" y="36"/>
                  <a:pt x="35" y="36"/>
                  <a:pt x="35" y="36"/>
                </a:cubicBezTo>
                <a:cubicBezTo>
                  <a:pt x="37" y="31"/>
                  <a:pt x="40" y="26"/>
                  <a:pt x="44" y="22"/>
                </a:cubicBezTo>
                <a:cubicBezTo>
                  <a:pt x="0" y="22"/>
                  <a:pt x="0" y="22"/>
                  <a:pt x="0" y="22"/>
                </a:cubicBezTo>
                <a:cubicBezTo>
                  <a:pt x="0" y="300"/>
                  <a:pt x="0" y="300"/>
                  <a:pt x="0" y="300"/>
                </a:cubicBezTo>
                <a:cubicBezTo>
                  <a:pt x="219" y="300"/>
                  <a:pt x="219" y="300"/>
                  <a:pt x="219" y="300"/>
                </a:cubicBezTo>
                <a:cubicBezTo>
                  <a:pt x="219" y="157"/>
                  <a:pt x="219" y="157"/>
                  <a:pt x="219" y="157"/>
                </a:cubicBezTo>
                <a:cubicBezTo>
                  <a:pt x="208" y="173"/>
                  <a:pt x="208" y="173"/>
                  <a:pt x="208" y="173"/>
                </a:cubicBezTo>
                <a:lnTo>
                  <a:pt x="208" y="287"/>
                </a:lnTo>
                <a:close/>
                <a:moveTo>
                  <a:pt x="117" y="159"/>
                </a:moveTo>
                <a:cubicBezTo>
                  <a:pt x="43" y="159"/>
                  <a:pt x="43" y="159"/>
                  <a:pt x="43" y="159"/>
                </a:cubicBezTo>
                <a:cubicBezTo>
                  <a:pt x="43" y="169"/>
                  <a:pt x="43" y="169"/>
                  <a:pt x="43" y="169"/>
                </a:cubicBezTo>
                <a:cubicBezTo>
                  <a:pt x="117" y="169"/>
                  <a:pt x="117" y="169"/>
                  <a:pt x="117" y="169"/>
                </a:cubicBezTo>
                <a:lnTo>
                  <a:pt x="117" y="159"/>
                </a:lnTo>
                <a:close/>
                <a:moveTo>
                  <a:pt x="41" y="36"/>
                </a:moveTo>
                <a:cubicBezTo>
                  <a:pt x="43" y="29"/>
                  <a:pt x="50" y="25"/>
                  <a:pt x="57" y="22"/>
                </a:cubicBezTo>
                <a:cubicBezTo>
                  <a:pt x="63" y="21"/>
                  <a:pt x="71" y="20"/>
                  <a:pt x="77" y="20"/>
                </a:cubicBezTo>
                <a:cubicBezTo>
                  <a:pt x="80" y="20"/>
                  <a:pt x="83" y="20"/>
                  <a:pt x="86" y="20"/>
                </a:cubicBezTo>
                <a:cubicBezTo>
                  <a:pt x="87" y="20"/>
                  <a:pt x="88" y="20"/>
                  <a:pt x="89" y="20"/>
                </a:cubicBezTo>
                <a:cubicBezTo>
                  <a:pt x="89" y="9"/>
                  <a:pt x="98" y="0"/>
                  <a:pt x="110" y="0"/>
                </a:cubicBezTo>
                <a:cubicBezTo>
                  <a:pt x="121" y="0"/>
                  <a:pt x="130" y="9"/>
                  <a:pt x="130" y="20"/>
                </a:cubicBezTo>
                <a:cubicBezTo>
                  <a:pt x="131" y="20"/>
                  <a:pt x="132" y="20"/>
                  <a:pt x="133" y="20"/>
                </a:cubicBezTo>
                <a:cubicBezTo>
                  <a:pt x="136" y="20"/>
                  <a:pt x="139" y="20"/>
                  <a:pt x="142" y="20"/>
                </a:cubicBezTo>
                <a:cubicBezTo>
                  <a:pt x="149" y="20"/>
                  <a:pt x="156" y="21"/>
                  <a:pt x="162" y="22"/>
                </a:cubicBezTo>
                <a:cubicBezTo>
                  <a:pt x="170" y="25"/>
                  <a:pt x="176" y="29"/>
                  <a:pt x="178" y="36"/>
                </a:cubicBezTo>
                <a:cubicBezTo>
                  <a:pt x="179" y="38"/>
                  <a:pt x="179" y="41"/>
                  <a:pt x="179" y="43"/>
                </a:cubicBezTo>
                <a:cubicBezTo>
                  <a:pt x="145" y="43"/>
                  <a:pt x="74" y="43"/>
                  <a:pt x="40" y="43"/>
                </a:cubicBezTo>
                <a:cubicBezTo>
                  <a:pt x="40" y="41"/>
                  <a:pt x="41" y="38"/>
                  <a:pt x="41" y="36"/>
                </a:cubicBezTo>
                <a:close/>
                <a:moveTo>
                  <a:pt x="99" y="20"/>
                </a:moveTo>
                <a:cubicBezTo>
                  <a:pt x="103" y="20"/>
                  <a:pt x="106" y="20"/>
                  <a:pt x="110" y="20"/>
                </a:cubicBezTo>
                <a:cubicBezTo>
                  <a:pt x="113" y="20"/>
                  <a:pt x="116" y="20"/>
                  <a:pt x="120" y="20"/>
                </a:cubicBezTo>
                <a:cubicBezTo>
                  <a:pt x="119" y="15"/>
                  <a:pt x="115" y="11"/>
                  <a:pt x="110" y="11"/>
                </a:cubicBezTo>
                <a:cubicBezTo>
                  <a:pt x="104" y="11"/>
                  <a:pt x="100" y="15"/>
                  <a:pt x="99" y="20"/>
                </a:cubicBezTo>
                <a:close/>
                <a:moveTo>
                  <a:pt x="190" y="269"/>
                </a:moveTo>
                <a:cubicBezTo>
                  <a:pt x="29" y="269"/>
                  <a:pt x="29" y="269"/>
                  <a:pt x="29" y="269"/>
                </a:cubicBezTo>
                <a:cubicBezTo>
                  <a:pt x="29" y="59"/>
                  <a:pt x="29" y="59"/>
                  <a:pt x="29" y="59"/>
                </a:cubicBezTo>
                <a:cubicBezTo>
                  <a:pt x="190" y="59"/>
                  <a:pt x="190" y="59"/>
                  <a:pt x="190" y="59"/>
                </a:cubicBezTo>
                <a:cubicBezTo>
                  <a:pt x="190" y="71"/>
                  <a:pt x="190" y="71"/>
                  <a:pt x="190" y="71"/>
                </a:cubicBezTo>
                <a:cubicBezTo>
                  <a:pt x="200" y="57"/>
                  <a:pt x="200" y="57"/>
                  <a:pt x="200" y="57"/>
                </a:cubicBezTo>
                <a:cubicBezTo>
                  <a:pt x="200" y="49"/>
                  <a:pt x="200" y="49"/>
                  <a:pt x="200" y="49"/>
                </a:cubicBezTo>
                <a:cubicBezTo>
                  <a:pt x="19" y="49"/>
                  <a:pt x="19" y="49"/>
                  <a:pt x="19" y="49"/>
                </a:cubicBezTo>
                <a:cubicBezTo>
                  <a:pt x="19" y="278"/>
                  <a:pt x="19" y="278"/>
                  <a:pt x="19" y="278"/>
                </a:cubicBezTo>
                <a:cubicBezTo>
                  <a:pt x="200" y="278"/>
                  <a:pt x="200" y="278"/>
                  <a:pt x="200" y="278"/>
                </a:cubicBezTo>
                <a:cubicBezTo>
                  <a:pt x="200" y="185"/>
                  <a:pt x="200" y="185"/>
                  <a:pt x="200" y="185"/>
                </a:cubicBezTo>
                <a:cubicBezTo>
                  <a:pt x="190" y="199"/>
                  <a:pt x="190" y="199"/>
                  <a:pt x="190" y="199"/>
                </a:cubicBezTo>
                <a:lnTo>
                  <a:pt x="190" y="269"/>
                </a:lnTo>
                <a:close/>
                <a:moveTo>
                  <a:pt x="200" y="119"/>
                </a:moveTo>
                <a:cubicBezTo>
                  <a:pt x="190" y="133"/>
                  <a:pt x="190" y="133"/>
                  <a:pt x="190" y="133"/>
                </a:cubicBezTo>
                <a:cubicBezTo>
                  <a:pt x="190" y="138"/>
                  <a:pt x="190" y="138"/>
                  <a:pt x="190" y="138"/>
                </a:cubicBezTo>
                <a:cubicBezTo>
                  <a:pt x="200" y="124"/>
                  <a:pt x="200" y="124"/>
                  <a:pt x="200" y="124"/>
                </a:cubicBezTo>
                <a:lnTo>
                  <a:pt x="200" y="119"/>
                </a:lnTo>
                <a:close/>
                <a:moveTo>
                  <a:pt x="215" y="35"/>
                </a:moveTo>
                <a:cubicBezTo>
                  <a:pt x="219" y="35"/>
                  <a:pt x="219" y="35"/>
                  <a:pt x="219" y="35"/>
                </a:cubicBezTo>
                <a:cubicBezTo>
                  <a:pt x="219" y="22"/>
                  <a:pt x="219" y="22"/>
                  <a:pt x="219" y="22"/>
                </a:cubicBezTo>
                <a:cubicBezTo>
                  <a:pt x="175" y="22"/>
                  <a:pt x="175" y="22"/>
                  <a:pt x="175" y="22"/>
                </a:cubicBezTo>
                <a:cubicBezTo>
                  <a:pt x="179" y="26"/>
                  <a:pt x="182" y="30"/>
                  <a:pt x="184" y="36"/>
                </a:cubicBezTo>
                <a:cubicBezTo>
                  <a:pt x="208" y="36"/>
                  <a:pt x="208" y="36"/>
                  <a:pt x="208" y="36"/>
                </a:cubicBezTo>
                <a:cubicBezTo>
                  <a:pt x="208" y="44"/>
                  <a:pt x="208" y="44"/>
                  <a:pt x="208" y="44"/>
                </a:cubicBezTo>
                <a:lnTo>
                  <a:pt x="215" y="35"/>
                </a:lnTo>
                <a:close/>
                <a:moveTo>
                  <a:pt x="246" y="41"/>
                </a:moveTo>
                <a:cubicBezTo>
                  <a:pt x="182" y="134"/>
                  <a:pt x="182" y="134"/>
                  <a:pt x="182" y="134"/>
                </a:cubicBezTo>
                <a:cubicBezTo>
                  <a:pt x="155" y="134"/>
                  <a:pt x="155" y="134"/>
                  <a:pt x="155" y="134"/>
                </a:cubicBezTo>
                <a:cubicBezTo>
                  <a:pt x="129" y="92"/>
                  <a:pt x="129" y="92"/>
                  <a:pt x="129" y="92"/>
                </a:cubicBezTo>
                <a:cubicBezTo>
                  <a:pt x="156" y="92"/>
                  <a:pt x="156" y="92"/>
                  <a:pt x="156" y="92"/>
                </a:cubicBezTo>
                <a:cubicBezTo>
                  <a:pt x="169" y="113"/>
                  <a:pt x="169" y="113"/>
                  <a:pt x="169" y="113"/>
                </a:cubicBezTo>
                <a:cubicBezTo>
                  <a:pt x="218" y="41"/>
                  <a:pt x="218" y="41"/>
                  <a:pt x="218" y="41"/>
                </a:cubicBezTo>
                <a:lnTo>
                  <a:pt x="246" y="41"/>
                </a:lnTo>
                <a:close/>
                <a:moveTo>
                  <a:pt x="246" y="107"/>
                </a:moveTo>
                <a:cubicBezTo>
                  <a:pt x="182" y="201"/>
                  <a:pt x="182" y="201"/>
                  <a:pt x="182" y="201"/>
                </a:cubicBezTo>
                <a:cubicBezTo>
                  <a:pt x="155" y="201"/>
                  <a:pt x="155" y="201"/>
                  <a:pt x="155" y="201"/>
                </a:cubicBezTo>
                <a:cubicBezTo>
                  <a:pt x="129" y="159"/>
                  <a:pt x="129" y="159"/>
                  <a:pt x="129" y="159"/>
                </a:cubicBezTo>
                <a:cubicBezTo>
                  <a:pt x="156" y="159"/>
                  <a:pt x="156" y="159"/>
                  <a:pt x="156" y="159"/>
                </a:cubicBezTo>
                <a:cubicBezTo>
                  <a:pt x="169" y="180"/>
                  <a:pt x="169" y="180"/>
                  <a:pt x="169" y="180"/>
                </a:cubicBezTo>
                <a:cubicBezTo>
                  <a:pt x="218" y="107"/>
                  <a:pt x="218" y="107"/>
                  <a:pt x="218" y="107"/>
                </a:cubicBezTo>
                <a:lnTo>
                  <a:pt x="246" y="107"/>
                </a:lnTo>
                <a:close/>
              </a:path>
            </a:pathLst>
          </a:custGeom>
          <a:solidFill>
            <a:srgbClr val="FFFFFF"/>
          </a:solidFill>
          <a:ln w="9525" cmpd="sng">
            <a:noFill/>
            <a:bevel/>
            <a:headEnd/>
            <a:tailEnd/>
          </a:ln>
        </p:spPr>
        <p:txBody>
          <a:bodyPr lIns="82305" tIns="41153" rIns="82305" bIns="41153"/>
          <a:lstStyle/>
          <a:p>
            <a:endParaRPr lang="zh-CN" altLang="zh-CN" sz="1000">
              <a:solidFill>
                <a:srgbClr val="000000"/>
              </a:solidFill>
              <a:latin typeface="Calibri" pitchFamily="34" charset="0"/>
              <a:ea typeface="Calibri" pitchFamily="34" charset="0"/>
              <a:cs typeface="Calibri" pitchFamily="34" charset="0"/>
              <a:sym typeface="Calibri" pitchFamily="34" charset="0"/>
            </a:endParaRPr>
          </a:p>
        </p:txBody>
      </p:sp>
      <p:pic>
        <p:nvPicPr>
          <p:cNvPr id="86" name="Picture 9" descr="\\MAGNUM\Projects\Microsoft\Cloud Power FY12\Design\Icons\PNGs\Optimized.png"/>
          <p:cNvPicPr>
            <a:picLocks noChangeAspect="1" noChangeArrowheads="1"/>
          </p:cNvPicPr>
          <p:nvPr/>
        </p:nvPicPr>
        <p:blipFill>
          <a:blip r:embed="rId7" cstate="print">
            <a:grayscl/>
            <a:biLevel thresh="50000"/>
          </a:blip>
          <a:srcRect/>
          <a:stretch>
            <a:fillRect/>
          </a:stretch>
        </p:blipFill>
        <p:spPr bwMode="auto">
          <a:xfrm>
            <a:off x="6658715" y="5156171"/>
            <a:ext cx="574675" cy="57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7" name="椭圆 7"/>
          <p:cNvSpPr>
            <a:spLocks noChangeArrowheads="1"/>
          </p:cNvSpPr>
          <p:nvPr/>
        </p:nvSpPr>
        <p:spPr bwMode="auto">
          <a:xfrm>
            <a:off x="1447579" y="2492986"/>
            <a:ext cx="892175" cy="892175"/>
          </a:xfrm>
          <a:prstGeom prst="ellipse">
            <a:avLst/>
          </a:prstGeom>
          <a:solidFill>
            <a:srgbClr val="519CD6"/>
          </a:solidFill>
          <a:ln w="12700" cap="flat" cmpd="sng">
            <a:noFill/>
            <a:bevel/>
            <a:headEnd/>
            <a:tailEnd/>
          </a:ln>
        </p:spPr>
        <p:txBody>
          <a:bodyPr anchor="ctr"/>
          <a:lstStyle/>
          <a:p>
            <a:pPr algn="ctr"/>
            <a:endParaRPr lang="zh-CN" altLang="zh-CN">
              <a:solidFill>
                <a:srgbClr val="FFFFFF"/>
              </a:solidFill>
              <a:latin typeface="宋体" pitchFamily="2" charset="-122"/>
              <a:sym typeface="宋体" pitchFamily="2" charset="-122"/>
            </a:endParaRPr>
          </a:p>
        </p:txBody>
      </p:sp>
      <p:sp>
        <p:nvSpPr>
          <p:cNvPr id="89" name="矩形 88"/>
          <p:cNvSpPr/>
          <p:nvPr/>
        </p:nvSpPr>
        <p:spPr>
          <a:xfrm>
            <a:off x="3030046" y="3678729"/>
            <a:ext cx="233910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en-US" sz="2400" b="1" dirty="0">
                <a:solidFill>
                  <a:srgbClr val="1E038F"/>
                </a:solidFill>
                <a:latin typeface="微软雅黑" pitchFamily="34" charset="-122"/>
                <a:ea typeface="微软雅黑" pitchFamily="34" charset="-122"/>
              </a:rPr>
              <a:t>怎样落实好学生</a:t>
            </a:r>
            <a:endParaRPr lang="en-US" altLang="zh-CN" sz="2400" b="1" dirty="0">
              <a:solidFill>
                <a:srgbClr val="1E038F"/>
              </a:solidFill>
              <a:latin typeface="微软雅黑" pitchFamily="34" charset="-122"/>
              <a:ea typeface="微软雅黑" pitchFamily="34" charset="-122"/>
            </a:endParaRPr>
          </a:p>
          <a:p>
            <a:pPr algn="ctr"/>
            <a:r>
              <a:rPr lang="zh-CN" altLang="en-US" sz="2400" b="1" dirty="0">
                <a:solidFill>
                  <a:srgbClr val="1E038F"/>
                </a:solidFill>
                <a:latin typeface="微软雅黑" pitchFamily="34" charset="-122"/>
                <a:ea typeface="微软雅黑" pitchFamily="34" charset="-122"/>
              </a:rPr>
              <a:t>的保密管理</a:t>
            </a:r>
          </a:p>
        </p:txBody>
      </p:sp>
      <p:sp>
        <p:nvSpPr>
          <p:cNvPr id="90" name="文本框 31"/>
          <p:cNvSpPr>
            <a:spLocks noChangeArrowheads="1"/>
          </p:cNvSpPr>
          <p:nvPr/>
        </p:nvSpPr>
        <p:spPr bwMode="auto">
          <a:xfrm>
            <a:off x="144298" y="5073619"/>
            <a:ext cx="1338262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4000" dirty="0">
                <a:solidFill>
                  <a:srgbClr val="519CD6"/>
                </a:solidFill>
                <a:latin typeface="微软雅黑" pitchFamily="34" charset="-122"/>
                <a:ea typeface="微软雅黑" pitchFamily="34" charset="-122"/>
                <a:sym typeface="方正姚体" pitchFamily="2" charset="-122"/>
              </a:rPr>
              <a:t>登记备案</a:t>
            </a:r>
          </a:p>
        </p:txBody>
      </p:sp>
      <p:cxnSp>
        <p:nvCxnSpPr>
          <p:cNvPr id="3" name="直接连接符 2"/>
          <p:cNvCxnSpPr/>
          <p:nvPr/>
        </p:nvCxnSpPr>
        <p:spPr>
          <a:xfrm>
            <a:off x="323530" y="2855682"/>
            <a:ext cx="94592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4" name="Picture 29" descr="01章_05-2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1530769" y="2643045"/>
            <a:ext cx="742735" cy="709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" name="Picture 28" descr="01章_05-1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1405220" y="5277149"/>
            <a:ext cx="810196" cy="6664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801771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11"/>
          <p:cNvGrpSpPr>
            <a:grpSpLocks/>
          </p:cNvGrpSpPr>
          <p:nvPr/>
        </p:nvGrpSpPr>
        <p:grpSpPr bwMode="auto">
          <a:xfrm>
            <a:off x="500065" y="214313"/>
            <a:ext cx="3214687" cy="719138"/>
            <a:chOff x="405" y="165"/>
            <a:chExt cx="2025" cy="453"/>
          </a:xfrm>
        </p:grpSpPr>
        <p:pic>
          <p:nvPicPr>
            <p:cNvPr id="5" name="Picture 12" descr="maoti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900" y="185"/>
              <a:ext cx="1170" cy="2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dist="35921" dir="2700000" algn="ctr" rotWithShape="0">
                <a:srgbClr val="F8FC46"/>
              </a:outerShdw>
            </a:effectLst>
          </p:spPr>
        </p:pic>
        <p:sp>
          <p:nvSpPr>
            <p:cNvPr id="6" name="Text Box 13"/>
            <p:cNvSpPr txBox="1">
              <a:spLocks noChangeArrowheads="1"/>
            </p:cNvSpPr>
            <p:nvPr/>
          </p:nvSpPr>
          <p:spPr bwMode="auto">
            <a:xfrm>
              <a:off x="794" y="356"/>
              <a:ext cx="1636" cy="26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>
              <a:outerShdw dist="35921" dir="2700000" algn="ctr" rotWithShape="0">
                <a:srgbClr val="F8FC46"/>
              </a:outerShdw>
            </a:effectLst>
          </p:spPr>
          <p:txBody>
            <a:bodyPr>
              <a:spAutoFit/>
            </a:bodyPr>
            <a:lstStyle/>
            <a:p>
              <a:pPr>
                <a:lnSpc>
                  <a:spcPct val="150000"/>
                </a:lnSpc>
                <a:defRPr/>
              </a:pPr>
              <a:r>
                <a:rPr lang="en-US" altLang="zh-CN" sz="1400" i="1" dirty="0">
                  <a:latin typeface="Times New Roman" charset="0"/>
                  <a:ea typeface="华文隶书" pitchFamily="2" charset="-122"/>
                </a:rPr>
                <a:t>Harbin Engineering University</a:t>
              </a:r>
            </a:p>
          </p:txBody>
        </p:sp>
        <p:pic>
          <p:nvPicPr>
            <p:cNvPr id="3079" name="Picture 14" descr="校标jpe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5" y="165"/>
              <a:ext cx="424" cy="3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9" name="组合 8"/>
          <p:cNvGrpSpPr/>
          <p:nvPr/>
        </p:nvGrpSpPr>
        <p:grpSpPr>
          <a:xfrm>
            <a:off x="716898" y="900116"/>
            <a:ext cx="2995331" cy="807539"/>
            <a:chOff x="5039" y="0"/>
            <a:chExt cx="2995331" cy="807539"/>
          </a:xfrm>
        </p:grpSpPr>
        <p:sp>
          <p:nvSpPr>
            <p:cNvPr id="10" name="矩形 9"/>
            <p:cNvSpPr/>
            <p:nvPr/>
          </p:nvSpPr>
          <p:spPr>
            <a:xfrm>
              <a:off x="5039" y="0"/>
              <a:ext cx="2995331" cy="807539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" name="矩形 10"/>
            <p:cNvSpPr/>
            <p:nvPr/>
          </p:nvSpPr>
          <p:spPr>
            <a:xfrm>
              <a:off x="5039" y="0"/>
              <a:ext cx="2995331" cy="80753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33350" tIns="133350" rIns="133350" bIns="133350" numCol="1" spcCol="1270" anchor="ctr" anchorCtr="0">
              <a:noAutofit/>
            </a:bodyPr>
            <a:lstStyle/>
            <a:p>
              <a:pPr algn="ctr" defTabSz="1555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altLang="zh-CN" sz="35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幼圆" pitchFamily="49" charset="-122"/>
                  <a:ea typeface="幼圆" pitchFamily="49" charset="-122"/>
                </a:rPr>
                <a:t>HOW</a:t>
              </a:r>
              <a:endParaRPr lang="zh-CN" altLang="en-US" sz="3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幼圆" pitchFamily="49" charset="-122"/>
                <a:ea typeface="幼圆" pitchFamily="49" charset="-122"/>
              </a:endParaRPr>
            </a:p>
          </p:txBody>
        </p:sp>
      </p:grpSp>
      <p:sp>
        <p:nvSpPr>
          <p:cNvPr id="71" name="文本框 31"/>
          <p:cNvSpPr>
            <a:spLocks noChangeArrowheads="1"/>
          </p:cNvSpPr>
          <p:nvPr/>
        </p:nvSpPr>
        <p:spPr bwMode="auto">
          <a:xfrm>
            <a:off x="260066" y="2188851"/>
            <a:ext cx="1338262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4000" dirty="0">
                <a:solidFill>
                  <a:srgbClr val="519CD6"/>
                </a:solidFill>
                <a:latin typeface="微软雅黑" pitchFamily="34" charset="-122"/>
                <a:ea typeface="微软雅黑" pitchFamily="34" charset="-122"/>
                <a:sym typeface="方正姚体" pitchFamily="2" charset="-122"/>
              </a:rPr>
              <a:t>培训</a:t>
            </a:r>
            <a:endParaRPr lang="en-US" altLang="zh-CN" sz="4000" dirty="0">
              <a:solidFill>
                <a:srgbClr val="519CD6"/>
              </a:solidFill>
              <a:latin typeface="微软雅黑" pitchFamily="34" charset="-122"/>
              <a:ea typeface="微软雅黑" pitchFamily="34" charset="-122"/>
              <a:sym typeface="方正姚体" pitchFamily="2" charset="-122"/>
            </a:endParaRPr>
          </a:p>
          <a:p>
            <a:r>
              <a:rPr lang="zh-CN" altLang="en-US" sz="4000" dirty="0">
                <a:solidFill>
                  <a:srgbClr val="519CD6"/>
                </a:solidFill>
                <a:latin typeface="微软雅黑" pitchFamily="34" charset="-122"/>
                <a:ea typeface="微软雅黑" pitchFamily="34" charset="-122"/>
                <a:sym typeface="方正姚体" pitchFamily="2" charset="-122"/>
              </a:rPr>
              <a:t>宣贯</a:t>
            </a:r>
          </a:p>
        </p:txBody>
      </p:sp>
      <p:pic>
        <p:nvPicPr>
          <p:cNvPr id="81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445990" y="2507272"/>
            <a:ext cx="588962" cy="588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3" name="直接连接符 2"/>
          <p:cNvCxnSpPr/>
          <p:nvPr/>
        </p:nvCxnSpPr>
        <p:spPr>
          <a:xfrm>
            <a:off x="323530" y="2855682"/>
            <a:ext cx="94592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4929826"/>
              </p:ext>
            </p:extLst>
          </p:nvPr>
        </p:nvGraphicFramePr>
        <p:xfrm>
          <a:off x="1661792" y="2491336"/>
          <a:ext cx="7213163" cy="28777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6346">
                  <a:extLst>
                    <a:ext uri="{9D8B030D-6E8A-4147-A177-3AD203B41FA5}">
                      <a16:colId xmlns:a16="http://schemas.microsoft.com/office/drawing/2014/main" val="311959981"/>
                    </a:ext>
                  </a:extLst>
                </a:gridCol>
                <a:gridCol w="2044931">
                  <a:extLst>
                    <a:ext uri="{9D8B030D-6E8A-4147-A177-3AD203B41FA5}">
                      <a16:colId xmlns:a16="http://schemas.microsoft.com/office/drawing/2014/main" val="1531093861"/>
                    </a:ext>
                  </a:extLst>
                </a:gridCol>
                <a:gridCol w="2236124">
                  <a:extLst>
                    <a:ext uri="{9D8B030D-6E8A-4147-A177-3AD203B41FA5}">
                      <a16:colId xmlns:a16="http://schemas.microsoft.com/office/drawing/2014/main" val="1163382210"/>
                    </a:ext>
                  </a:extLst>
                </a:gridCol>
                <a:gridCol w="1825762">
                  <a:extLst>
                    <a:ext uri="{9D8B030D-6E8A-4147-A177-3AD203B41FA5}">
                      <a16:colId xmlns:a16="http://schemas.microsoft.com/office/drawing/2014/main" val="2113940101"/>
                    </a:ext>
                  </a:extLst>
                </a:gridCol>
              </a:tblGrid>
              <a:tr h="1140366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Who</a:t>
                      </a:r>
                    </a:p>
                    <a:p>
                      <a:pPr algn="ctr"/>
                      <a:r>
                        <a:rPr lang="zh-CN" altLang="en-US" dirty="0" smtClean="0"/>
                        <a:t>（谁来做）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dirty="0" smtClean="0"/>
                        <a:t>学院主要领导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dirty="0" smtClean="0"/>
                        <a:t>项目负责人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dirty="0" smtClean="0"/>
                        <a:t>专兼职保密员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38244394"/>
                  </a:ext>
                </a:extLst>
              </a:tr>
              <a:tr h="1630253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What</a:t>
                      </a:r>
                    </a:p>
                    <a:p>
                      <a:pPr algn="ctr"/>
                      <a:r>
                        <a:rPr lang="zh-CN" altLang="en-US" dirty="0" smtClean="0"/>
                        <a:t>（做什么）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布置涉密学生、内控学生统计工作，强调学生管理的重要性，做好院机关的职责划分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dirty="0" smtClean="0"/>
                        <a:t>强调涉密学生、内控学生、非涉密学生保密管理要求，讨论重新梳理确定涉密学生、内控学生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dirty="0" smtClean="0"/>
                        <a:t>培训文件内容，讲清责任要求、表格填写规范</a:t>
                      </a:r>
                      <a:endParaRPr lang="zh-CN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865820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2712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11"/>
          <p:cNvGrpSpPr>
            <a:grpSpLocks/>
          </p:cNvGrpSpPr>
          <p:nvPr/>
        </p:nvGrpSpPr>
        <p:grpSpPr bwMode="auto">
          <a:xfrm>
            <a:off x="500065" y="214313"/>
            <a:ext cx="3214687" cy="719138"/>
            <a:chOff x="405" y="165"/>
            <a:chExt cx="2025" cy="453"/>
          </a:xfrm>
        </p:grpSpPr>
        <p:pic>
          <p:nvPicPr>
            <p:cNvPr id="5" name="Picture 12" descr="maoti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900" y="185"/>
              <a:ext cx="1170" cy="2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dist="35921" dir="2700000" algn="ctr" rotWithShape="0">
                <a:srgbClr val="F8FC46"/>
              </a:outerShdw>
            </a:effectLst>
          </p:spPr>
        </p:pic>
        <p:sp>
          <p:nvSpPr>
            <p:cNvPr id="6" name="Text Box 13"/>
            <p:cNvSpPr txBox="1">
              <a:spLocks noChangeArrowheads="1"/>
            </p:cNvSpPr>
            <p:nvPr/>
          </p:nvSpPr>
          <p:spPr bwMode="auto">
            <a:xfrm>
              <a:off x="794" y="356"/>
              <a:ext cx="1636" cy="26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>
              <a:outerShdw dist="35921" dir="2700000" algn="ctr" rotWithShape="0">
                <a:srgbClr val="F8FC46"/>
              </a:outerShdw>
            </a:effectLst>
          </p:spPr>
          <p:txBody>
            <a:bodyPr>
              <a:spAutoFit/>
            </a:bodyPr>
            <a:lstStyle/>
            <a:p>
              <a:pPr>
                <a:lnSpc>
                  <a:spcPct val="150000"/>
                </a:lnSpc>
                <a:defRPr/>
              </a:pPr>
              <a:r>
                <a:rPr lang="en-US" altLang="zh-CN" sz="1400" i="1" dirty="0">
                  <a:latin typeface="Times New Roman" charset="0"/>
                  <a:ea typeface="华文隶书" pitchFamily="2" charset="-122"/>
                </a:rPr>
                <a:t>Harbin Engineering University</a:t>
              </a:r>
            </a:p>
          </p:txBody>
        </p:sp>
        <p:pic>
          <p:nvPicPr>
            <p:cNvPr id="3079" name="Picture 14" descr="校标jpe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5" y="165"/>
              <a:ext cx="424" cy="3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9" name="组合 8"/>
          <p:cNvGrpSpPr/>
          <p:nvPr/>
        </p:nvGrpSpPr>
        <p:grpSpPr>
          <a:xfrm>
            <a:off x="716898" y="900116"/>
            <a:ext cx="2995331" cy="807539"/>
            <a:chOff x="5039" y="0"/>
            <a:chExt cx="2995331" cy="807539"/>
          </a:xfrm>
        </p:grpSpPr>
        <p:sp>
          <p:nvSpPr>
            <p:cNvPr id="10" name="矩形 9"/>
            <p:cNvSpPr/>
            <p:nvPr/>
          </p:nvSpPr>
          <p:spPr>
            <a:xfrm>
              <a:off x="5039" y="0"/>
              <a:ext cx="2995331" cy="807539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" name="矩形 10"/>
            <p:cNvSpPr/>
            <p:nvPr/>
          </p:nvSpPr>
          <p:spPr>
            <a:xfrm>
              <a:off x="5039" y="0"/>
              <a:ext cx="2995331" cy="80753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33350" tIns="133350" rIns="133350" bIns="133350" numCol="1" spcCol="1270" anchor="ctr" anchorCtr="0">
              <a:noAutofit/>
            </a:bodyPr>
            <a:lstStyle/>
            <a:p>
              <a:pPr algn="ctr" defTabSz="1555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altLang="zh-CN" sz="35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幼圆" pitchFamily="49" charset="-122"/>
                  <a:ea typeface="幼圆" pitchFamily="49" charset="-122"/>
                </a:rPr>
                <a:t>HOW</a:t>
              </a:r>
              <a:endParaRPr lang="zh-CN" altLang="en-US" sz="3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幼圆" pitchFamily="49" charset="-122"/>
                <a:ea typeface="幼圆" pitchFamily="49" charset="-122"/>
              </a:endParaRPr>
            </a:p>
          </p:txBody>
        </p:sp>
      </p:grpSp>
      <p:sp>
        <p:nvSpPr>
          <p:cNvPr id="62" name="椭圆 3"/>
          <p:cNvSpPr>
            <a:spLocks noChangeArrowheads="1"/>
          </p:cNvSpPr>
          <p:nvPr/>
        </p:nvSpPr>
        <p:spPr bwMode="auto">
          <a:xfrm>
            <a:off x="6017313" y="1447907"/>
            <a:ext cx="1042988" cy="1042987"/>
          </a:xfrm>
          <a:prstGeom prst="ellipse">
            <a:avLst/>
          </a:prstGeom>
          <a:solidFill>
            <a:srgbClr val="519CD6"/>
          </a:solidFill>
          <a:ln w="12700" cap="flat" cmpd="sng">
            <a:noFill/>
            <a:bevel/>
            <a:headEnd/>
            <a:tailEnd/>
          </a:ln>
        </p:spPr>
        <p:txBody>
          <a:bodyPr anchor="ctr"/>
          <a:lstStyle/>
          <a:p>
            <a:pPr algn="ctr"/>
            <a:endParaRPr lang="zh-CN" altLang="zh-CN">
              <a:solidFill>
                <a:srgbClr val="5EC2A6"/>
              </a:solidFill>
              <a:latin typeface="宋体" pitchFamily="2" charset="-122"/>
              <a:sym typeface="宋体" pitchFamily="2" charset="-122"/>
            </a:endParaRPr>
          </a:p>
        </p:txBody>
      </p:sp>
      <p:sp>
        <p:nvSpPr>
          <p:cNvPr id="69" name="直接连接符 18"/>
          <p:cNvSpPr>
            <a:spLocks noChangeShapeType="1"/>
          </p:cNvSpPr>
          <p:nvPr/>
        </p:nvSpPr>
        <p:spPr bwMode="auto">
          <a:xfrm>
            <a:off x="7056356" y="2047189"/>
            <a:ext cx="1224000" cy="1587"/>
          </a:xfrm>
          <a:prstGeom prst="line">
            <a:avLst/>
          </a:prstGeom>
          <a:noFill/>
          <a:ln w="6350" cap="flat" cmpd="sng">
            <a:solidFill>
              <a:srgbClr val="519CD6"/>
            </a:solidFill>
            <a:bevel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72" name="文本框 32"/>
          <p:cNvSpPr>
            <a:spLocks noChangeArrowheads="1"/>
          </p:cNvSpPr>
          <p:nvPr/>
        </p:nvSpPr>
        <p:spPr bwMode="auto">
          <a:xfrm>
            <a:off x="7107467" y="1339303"/>
            <a:ext cx="1338263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4000" dirty="0">
                <a:solidFill>
                  <a:srgbClr val="519CD6"/>
                </a:solidFill>
                <a:latin typeface="微软雅黑" pitchFamily="34" charset="-122"/>
                <a:ea typeface="微软雅黑" pitchFamily="34" charset="-122"/>
                <a:sym typeface="方正姚体" pitchFamily="2" charset="-122"/>
              </a:rPr>
              <a:t>明确责任</a:t>
            </a:r>
          </a:p>
        </p:txBody>
      </p:sp>
      <p:sp>
        <p:nvSpPr>
          <p:cNvPr id="82" name="Freeform 18"/>
          <p:cNvSpPr>
            <a:spLocks noEditPoints="1" noChangeArrowheads="1"/>
          </p:cNvSpPr>
          <p:nvPr/>
        </p:nvSpPr>
        <p:spPr bwMode="auto">
          <a:xfrm>
            <a:off x="6281959" y="1619355"/>
            <a:ext cx="574675" cy="700088"/>
          </a:xfrm>
          <a:custGeom>
            <a:avLst/>
            <a:gdLst>
              <a:gd name="T0" fmla="*/ 129 w 246"/>
              <a:gd name="T1" fmla="*/ 192 h 300"/>
              <a:gd name="T2" fmla="*/ 43 w 246"/>
              <a:gd name="T3" fmla="*/ 202 h 300"/>
              <a:gd name="T4" fmla="*/ 129 w 246"/>
              <a:gd name="T5" fmla="*/ 126 h 300"/>
              <a:gd name="T6" fmla="*/ 43 w 246"/>
              <a:gd name="T7" fmla="*/ 135 h 300"/>
              <a:gd name="T8" fmla="*/ 129 w 246"/>
              <a:gd name="T9" fmla="*/ 126 h 300"/>
              <a:gd name="T10" fmla="*/ 215 w 246"/>
              <a:gd name="T11" fmla="*/ 101 h 300"/>
              <a:gd name="T12" fmla="*/ 219 w 246"/>
              <a:gd name="T13" fmla="*/ 90 h 300"/>
              <a:gd name="T14" fmla="*/ 208 w 246"/>
              <a:gd name="T15" fmla="*/ 111 h 300"/>
              <a:gd name="T16" fmla="*/ 43 w 246"/>
              <a:gd name="T17" fmla="*/ 92 h 300"/>
              <a:gd name="T18" fmla="*/ 117 w 246"/>
              <a:gd name="T19" fmla="*/ 102 h 300"/>
              <a:gd name="T20" fmla="*/ 43 w 246"/>
              <a:gd name="T21" fmla="*/ 235 h 300"/>
              <a:gd name="T22" fmla="*/ 117 w 246"/>
              <a:gd name="T23" fmla="*/ 226 h 300"/>
              <a:gd name="T24" fmla="*/ 43 w 246"/>
              <a:gd name="T25" fmla="*/ 235 h 300"/>
              <a:gd name="T26" fmla="*/ 11 w 246"/>
              <a:gd name="T27" fmla="*/ 287 h 300"/>
              <a:gd name="T28" fmla="*/ 35 w 246"/>
              <a:gd name="T29" fmla="*/ 36 h 300"/>
              <a:gd name="T30" fmla="*/ 0 w 246"/>
              <a:gd name="T31" fmla="*/ 22 h 300"/>
              <a:gd name="T32" fmla="*/ 219 w 246"/>
              <a:gd name="T33" fmla="*/ 300 h 300"/>
              <a:gd name="T34" fmla="*/ 208 w 246"/>
              <a:gd name="T35" fmla="*/ 173 h 300"/>
              <a:gd name="T36" fmla="*/ 117 w 246"/>
              <a:gd name="T37" fmla="*/ 159 h 300"/>
              <a:gd name="T38" fmla="*/ 43 w 246"/>
              <a:gd name="T39" fmla="*/ 169 h 300"/>
              <a:gd name="T40" fmla="*/ 117 w 246"/>
              <a:gd name="T41" fmla="*/ 159 h 300"/>
              <a:gd name="T42" fmla="*/ 57 w 246"/>
              <a:gd name="T43" fmla="*/ 22 h 300"/>
              <a:gd name="T44" fmla="*/ 86 w 246"/>
              <a:gd name="T45" fmla="*/ 20 h 300"/>
              <a:gd name="T46" fmla="*/ 110 w 246"/>
              <a:gd name="T47" fmla="*/ 0 h 300"/>
              <a:gd name="T48" fmla="*/ 133 w 246"/>
              <a:gd name="T49" fmla="*/ 20 h 300"/>
              <a:gd name="T50" fmla="*/ 162 w 246"/>
              <a:gd name="T51" fmla="*/ 22 h 300"/>
              <a:gd name="T52" fmla="*/ 179 w 246"/>
              <a:gd name="T53" fmla="*/ 43 h 300"/>
              <a:gd name="T54" fmla="*/ 41 w 246"/>
              <a:gd name="T55" fmla="*/ 36 h 300"/>
              <a:gd name="T56" fmla="*/ 110 w 246"/>
              <a:gd name="T57" fmla="*/ 20 h 300"/>
              <a:gd name="T58" fmla="*/ 110 w 246"/>
              <a:gd name="T59" fmla="*/ 11 h 300"/>
              <a:gd name="T60" fmla="*/ 190 w 246"/>
              <a:gd name="T61" fmla="*/ 269 h 300"/>
              <a:gd name="T62" fmla="*/ 29 w 246"/>
              <a:gd name="T63" fmla="*/ 59 h 300"/>
              <a:gd name="T64" fmla="*/ 190 w 246"/>
              <a:gd name="T65" fmla="*/ 71 h 300"/>
              <a:gd name="T66" fmla="*/ 200 w 246"/>
              <a:gd name="T67" fmla="*/ 49 h 300"/>
              <a:gd name="T68" fmla="*/ 19 w 246"/>
              <a:gd name="T69" fmla="*/ 278 h 300"/>
              <a:gd name="T70" fmla="*/ 200 w 246"/>
              <a:gd name="T71" fmla="*/ 185 h 300"/>
              <a:gd name="T72" fmla="*/ 190 w 246"/>
              <a:gd name="T73" fmla="*/ 269 h 300"/>
              <a:gd name="T74" fmla="*/ 190 w 246"/>
              <a:gd name="T75" fmla="*/ 133 h 300"/>
              <a:gd name="T76" fmla="*/ 200 w 246"/>
              <a:gd name="T77" fmla="*/ 124 h 300"/>
              <a:gd name="T78" fmla="*/ 215 w 246"/>
              <a:gd name="T79" fmla="*/ 35 h 300"/>
              <a:gd name="T80" fmla="*/ 219 w 246"/>
              <a:gd name="T81" fmla="*/ 22 h 300"/>
              <a:gd name="T82" fmla="*/ 184 w 246"/>
              <a:gd name="T83" fmla="*/ 36 h 300"/>
              <a:gd name="T84" fmla="*/ 208 w 246"/>
              <a:gd name="T85" fmla="*/ 44 h 300"/>
              <a:gd name="T86" fmla="*/ 246 w 246"/>
              <a:gd name="T87" fmla="*/ 41 h 300"/>
              <a:gd name="T88" fmla="*/ 155 w 246"/>
              <a:gd name="T89" fmla="*/ 134 h 300"/>
              <a:gd name="T90" fmla="*/ 156 w 246"/>
              <a:gd name="T91" fmla="*/ 92 h 300"/>
              <a:gd name="T92" fmla="*/ 218 w 246"/>
              <a:gd name="T93" fmla="*/ 41 h 300"/>
              <a:gd name="T94" fmla="*/ 246 w 246"/>
              <a:gd name="T95" fmla="*/ 107 h 300"/>
              <a:gd name="T96" fmla="*/ 155 w 246"/>
              <a:gd name="T97" fmla="*/ 201 h 300"/>
              <a:gd name="T98" fmla="*/ 156 w 246"/>
              <a:gd name="T99" fmla="*/ 159 h 300"/>
              <a:gd name="T100" fmla="*/ 218 w 246"/>
              <a:gd name="T101" fmla="*/ 107 h 300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w 246"/>
              <a:gd name="T154" fmla="*/ 0 h 300"/>
              <a:gd name="T155" fmla="*/ 246 w 246"/>
              <a:gd name="T156" fmla="*/ 300 h 300"/>
            </a:gdLst>
            <a:ahLst/>
            <a:cxnLst>
              <a:cxn ang="T102">
                <a:pos x="T0" y="T1"/>
              </a:cxn>
              <a:cxn ang="T103">
                <a:pos x="T2" y="T3"/>
              </a:cxn>
              <a:cxn ang="T104">
                <a:pos x="T4" y="T5"/>
              </a:cxn>
              <a:cxn ang="T105">
                <a:pos x="T6" y="T7"/>
              </a:cxn>
              <a:cxn ang="T106">
                <a:pos x="T8" y="T9"/>
              </a:cxn>
              <a:cxn ang="T107">
                <a:pos x="T10" y="T11"/>
              </a:cxn>
              <a:cxn ang="T108">
                <a:pos x="T12" y="T13"/>
              </a:cxn>
              <a:cxn ang="T109">
                <a:pos x="T14" y="T15"/>
              </a:cxn>
              <a:cxn ang="T110">
                <a:pos x="T16" y="T17"/>
              </a:cxn>
              <a:cxn ang="T111">
                <a:pos x="T18" y="T19"/>
              </a:cxn>
              <a:cxn ang="T112">
                <a:pos x="T20" y="T21"/>
              </a:cxn>
              <a:cxn ang="T113">
                <a:pos x="T22" y="T23"/>
              </a:cxn>
              <a:cxn ang="T114">
                <a:pos x="T24" y="T25"/>
              </a:cxn>
              <a:cxn ang="T115">
                <a:pos x="T26" y="T27"/>
              </a:cxn>
              <a:cxn ang="T116">
                <a:pos x="T28" y="T29"/>
              </a:cxn>
              <a:cxn ang="T117">
                <a:pos x="T30" y="T31"/>
              </a:cxn>
              <a:cxn ang="T118">
                <a:pos x="T32" y="T33"/>
              </a:cxn>
              <a:cxn ang="T119">
                <a:pos x="T34" y="T35"/>
              </a:cxn>
              <a:cxn ang="T120">
                <a:pos x="T36" y="T37"/>
              </a:cxn>
              <a:cxn ang="T121">
                <a:pos x="T38" y="T39"/>
              </a:cxn>
              <a:cxn ang="T122">
                <a:pos x="T40" y="T41"/>
              </a:cxn>
              <a:cxn ang="T123">
                <a:pos x="T42" y="T43"/>
              </a:cxn>
              <a:cxn ang="T124">
                <a:pos x="T44" y="T45"/>
              </a:cxn>
              <a:cxn ang="T125">
                <a:pos x="T46" y="T47"/>
              </a:cxn>
              <a:cxn ang="T126">
                <a:pos x="T48" y="T49"/>
              </a:cxn>
              <a:cxn ang="T127">
                <a:pos x="T50" y="T51"/>
              </a:cxn>
              <a:cxn ang="T128">
                <a:pos x="T52" y="T53"/>
              </a:cxn>
              <a:cxn ang="T129">
                <a:pos x="T54" y="T55"/>
              </a:cxn>
              <a:cxn ang="T130">
                <a:pos x="T56" y="T57"/>
              </a:cxn>
              <a:cxn ang="T131">
                <a:pos x="T58" y="T59"/>
              </a:cxn>
              <a:cxn ang="T132">
                <a:pos x="T60" y="T61"/>
              </a:cxn>
              <a:cxn ang="T133">
                <a:pos x="T62" y="T63"/>
              </a:cxn>
              <a:cxn ang="T134">
                <a:pos x="T64" y="T65"/>
              </a:cxn>
              <a:cxn ang="T135">
                <a:pos x="T66" y="T67"/>
              </a:cxn>
              <a:cxn ang="T136">
                <a:pos x="T68" y="T69"/>
              </a:cxn>
              <a:cxn ang="T137">
                <a:pos x="T70" y="T71"/>
              </a:cxn>
              <a:cxn ang="T138">
                <a:pos x="T72" y="T73"/>
              </a:cxn>
              <a:cxn ang="T139">
                <a:pos x="T74" y="T75"/>
              </a:cxn>
              <a:cxn ang="T140">
                <a:pos x="T76" y="T77"/>
              </a:cxn>
              <a:cxn ang="T141">
                <a:pos x="T78" y="T79"/>
              </a:cxn>
              <a:cxn ang="T142">
                <a:pos x="T80" y="T81"/>
              </a:cxn>
              <a:cxn ang="T143">
                <a:pos x="T82" y="T83"/>
              </a:cxn>
              <a:cxn ang="T144">
                <a:pos x="T84" y="T85"/>
              </a:cxn>
              <a:cxn ang="T145">
                <a:pos x="T86" y="T87"/>
              </a:cxn>
              <a:cxn ang="T146">
                <a:pos x="T88" y="T89"/>
              </a:cxn>
              <a:cxn ang="T147">
                <a:pos x="T90" y="T91"/>
              </a:cxn>
              <a:cxn ang="T148">
                <a:pos x="T92" y="T93"/>
              </a:cxn>
              <a:cxn ang="T149">
                <a:pos x="T94" y="T95"/>
              </a:cxn>
              <a:cxn ang="T150">
                <a:pos x="T96" y="T97"/>
              </a:cxn>
              <a:cxn ang="T151">
                <a:pos x="T98" y="T99"/>
              </a:cxn>
              <a:cxn ang="T152">
                <a:pos x="T100" y="T101"/>
              </a:cxn>
            </a:cxnLst>
            <a:rect l="T153" t="T154" r="T155" b="T156"/>
            <a:pathLst>
              <a:path w="246" h="300">
                <a:moveTo>
                  <a:pt x="43" y="192"/>
                </a:moveTo>
                <a:cubicBezTo>
                  <a:pt x="129" y="192"/>
                  <a:pt x="129" y="192"/>
                  <a:pt x="129" y="192"/>
                </a:cubicBezTo>
                <a:cubicBezTo>
                  <a:pt x="129" y="202"/>
                  <a:pt x="129" y="202"/>
                  <a:pt x="129" y="202"/>
                </a:cubicBezTo>
                <a:cubicBezTo>
                  <a:pt x="43" y="202"/>
                  <a:pt x="43" y="202"/>
                  <a:pt x="43" y="202"/>
                </a:cubicBezTo>
                <a:lnTo>
                  <a:pt x="43" y="192"/>
                </a:lnTo>
                <a:close/>
                <a:moveTo>
                  <a:pt x="129" y="126"/>
                </a:moveTo>
                <a:cubicBezTo>
                  <a:pt x="43" y="126"/>
                  <a:pt x="43" y="126"/>
                  <a:pt x="43" y="126"/>
                </a:cubicBezTo>
                <a:cubicBezTo>
                  <a:pt x="43" y="135"/>
                  <a:pt x="43" y="135"/>
                  <a:pt x="43" y="135"/>
                </a:cubicBezTo>
                <a:cubicBezTo>
                  <a:pt x="129" y="135"/>
                  <a:pt x="129" y="135"/>
                  <a:pt x="129" y="135"/>
                </a:cubicBezTo>
                <a:lnTo>
                  <a:pt x="129" y="126"/>
                </a:lnTo>
                <a:close/>
                <a:moveTo>
                  <a:pt x="208" y="111"/>
                </a:moveTo>
                <a:cubicBezTo>
                  <a:pt x="215" y="101"/>
                  <a:pt x="215" y="101"/>
                  <a:pt x="215" y="101"/>
                </a:cubicBezTo>
                <a:cubicBezTo>
                  <a:pt x="219" y="101"/>
                  <a:pt x="219" y="101"/>
                  <a:pt x="219" y="101"/>
                </a:cubicBezTo>
                <a:cubicBezTo>
                  <a:pt x="219" y="90"/>
                  <a:pt x="219" y="90"/>
                  <a:pt x="219" y="90"/>
                </a:cubicBezTo>
                <a:cubicBezTo>
                  <a:pt x="208" y="106"/>
                  <a:pt x="208" y="106"/>
                  <a:pt x="208" y="106"/>
                </a:cubicBezTo>
                <a:lnTo>
                  <a:pt x="208" y="111"/>
                </a:lnTo>
                <a:close/>
                <a:moveTo>
                  <a:pt x="117" y="92"/>
                </a:moveTo>
                <a:cubicBezTo>
                  <a:pt x="43" y="92"/>
                  <a:pt x="43" y="92"/>
                  <a:pt x="43" y="92"/>
                </a:cubicBezTo>
                <a:cubicBezTo>
                  <a:pt x="43" y="102"/>
                  <a:pt x="43" y="102"/>
                  <a:pt x="43" y="102"/>
                </a:cubicBezTo>
                <a:cubicBezTo>
                  <a:pt x="117" y="102"/>
                  <a:pt x="117" y="102"/>
                  <a:pt x="117" y="102"/>
                </a:cubicBezTo>
                <a:lnTo>
                  <a:pt x="117" y="92"/>
                </a:lnTo>
                <a:close/>
                <a:moveTo>
                  <a:pt x="43" y="235"/>
                </a:moveTo>
                <a:cubicBezTo>
                  <a:pt x="117" y="235"/>
                  <a:pt x="117" y="235"/>
                  <a:pt x="117" y="235"/>
                </a:cubicBezTo>
                <a:cubicBezTo>
                  <a:pt x="117" y="226"/>
                  <a:pt x="117" y="226"/>
                  <a:pt x="117" y="226"/>
                </a:cubicBezTo>
                <a:cubicBezTo>
                  <a:pt x="43" y="226"/>
                  <a:pt x="43" y="226"/>
                  <a:pt x="43" y="226"/>
                </a:cubicBezTo>
                <a:lnTo>
                  <a:pt x="43" y="235"/>
                </a:lnTo>
                <a:close/>
                <a:moveTo>
                  <a:pt x="208" y="287"/>
                </a:moveTo>
                <a:cubicBezTo>
                  <a:pt x="11" y="287"/>
                  <a:pt x="11" y="287"/>
                  <a:pt x="11" y="287"/>
                </a:cubicBezTo>
                <a:cubicBezTo>
                  <a:pt x="11" y="36"/>
                  <a:pt x="11" y="36"/>
                  <a:pt x="11" y="36"/>
                </a:cubicBezTo>
                <a:cubicBezTo>
                  <a:pt x="35" y="36"/>
                  <a:pt x="35" y="36"/>
                  <a:pt x="35" y="36"/>
                </a:cubicBezTo>
                <a:cubicBezTo>
                  <a:pt x="37" y="31"/>
                  <a:pt x="40" y="26"/>
                  <a:pt x="44" y="22"/>
                </a:cubicBezTo>
                <a:cubicBezTo>
                  <a:pt x="0" y="22"/>
                  <a:pt x="0" y="22"/>
                  <a:pt x="0" y="22"/>
                </a:cubicBezTo>
                <a:cubicBezTo>
                  <a:pt x="0" y="300"/>
                  <a:pt x="0" y="300"/>
                  <a:pt x="0" y="300"/>
                </a:cubicBezTo>
                <a:cubicBezTo>
                  <a:pt x="219" y="300"/>
                  <a:pt x="219" y="300"/>
                  <a:pt x="219" y="300"/>
                </a:cubicBezTo>
                <a:cubicBezTo>
                  <a:pt x="219" y="157"/>
                  <a:pt x="219" y="157"/>
                  <a:pt x="219" y="157"/>
                </a:cubicBezTo>
                <a:cubicBezTo>
                  <a:pt x="208" y="173"/>
                  <a:pt x="208" y="173"/>
                  <a:pt x="208" y="173"/>
                </a:cubicBezTo>
                <a:lnTo>
                  <a:pt x="208" y="287"/>
                </a:lnTo>
                <a:close/>
                <a:moveTo>
                  <a:pt x="117" y="159"/>
                </a:moveTo>
                <a:cubicBezTo>
                  <a:pt x="43" y="159"/>
                  <a:pt x="43" y="159"/>
                  <a:pt x="43" y="159"/>
                </a:cubicBezTo>
                <a:cubicBezTo>
                  <a:pt x="43" y="169"/>
                  <a:pt x="43" y="169"/>
                  <a:pt x="43" y="169"/>
                </a:cubicBezTo>
                <a:cubicBezTo>
                  <a:pt x="117" y="169"/>
                  <a:pt x="117" y="169"/>
                  <a:pt x="117" y="169"/>
                </a:cubicBezTo>
                <a:lnTo>
                  <a:pt x="117" y="159"/>
                </a:lnTo>
                <a:close/>
                <a:moveTo>
                  <a:pt x="41" y="36"/>
                </a:moveTo>
                <a:cubicBezTo>
                  <a:pt x="43" y="29"/>
                  <a:pt x="50" y="25"/>
                  <a:pt x="57" y="22"/>
                </a:cubicBezTo>
                <a:cubicBezTo>
                  <a:pt x="63" y="21"/>
                  <a:pt x="71" y="20"/>
                  <a:pt x="77" y="20"/>
                </a:cubicBezTo>
                <a:cubicBezTo>
                  <a:pt x="80" y="20"/>
                  <a:pt x="83" y="20"/>
                  <a:pt x="86" y="20"/>
                </a:cubicBezTo>
                <a:cubicBezTo>
                  <a:pt x="87" y="20"/>
                  <a:pt x="88" y="20"/>
                  <a:pt x="89" y="20"/>
                </a:cubicBezTo>
                <a:cubicBezTo>
                  <a:pt x="89" y="9"/>
                  <a:pt x="98" y="0"/>
                  <a:pt x="110" y="0"/>
                </a:cubicBezTo>
                <a:cubicBezTo>
                  <a:pt x="121" y="0"/>
                  <a:pt x="130" y="9"/>
                  <a:pt x="130" y="20"/>
                </a:cubicBezTo>
                <a:cubicBezTo>
                  <a:pt x="131" y="20"/>
                  <a:pt x="132" y="20"/>
                  <a:pt x="133" y="20"/>
                </a:cubicBezTo>
                <a:cubicBezTo>
                  <a:pt x="136" y="20"/>
                  <a:pt x="139" y="20"/>
                  <a:pt x="142" y="20"/>
                </a:cubicBezTo>
                <a:cubicBezTo>
                  <a:pt x="149" y="20"/>
                  <a:pt x="156" y="21"/>
                  <a:pt x="162" y="22"/>
                </a:cubicBezTo>
                <a:cubicBezTo>
                  <a:pt x="170" y="25"/>
                  <a:pt x="176" y="29"/>
                  <a:pt x="178" y="36"/>
                </a:cubicBezTo>
                <a:cubicBezTo>
                  <a:pt x="179" y="38"/>
                  <a:pt x="179" y="41"/>
                  <a:pt x="179" y="43"/>
                </a:cubicBezTo>
                <a:cubicBezTo>
                  <a:pt x="145" y="43"/>
                  <a:pt x="74" y="43"/>
                  <a:pt x="40" y="43"/>
                </a:cubicBezTo>
                <a:cubicBezTo>
                  <a:pt x="40" y="41"/>
                  <a:pt x="41" y="38"/>
                  <a:pt x="41" y="36"/>
                </a:cubicBezTo>
                <a:close/>
                <a:moveTo>
                  <a:pt x="99" y="20"/>
                </a:moveTo>
                <a:cubicBezTo>
                  <a:pt x="103" y="20"/>
                  <a:pt x="106" y="20"/>
                  <a:pt x="110" y="20"/>
                </a:cubicBezTo>
                <a:cubicBezTo>
                  <a:pt x="113" y="20"/>
                  <a:pt x="116" y="20"/>
                  <a:pt x="120" y="20"/>
                </a:cubicBezTo>
                <a:cubicBezTo>
                  <a:pt x="119" y="15"/>
                  <a:pt x="115" y="11"/>
                  <a:pt x="110" y="11"/>
                </a:cubicBezTo>
                <a:cubicBezTo>
                  <a:pt x="104" y="11"/>
                  <a:pt x="100" y="15"/>
                  <a:pt x="99" y="20"/>
                </a:cubicBezTo>
                <a:close/>
                <a:moveTo>
                  <a:pt x="190" y="269"/>
                </a:moveTo>
                <a:cubicBezTo>
                  <a:pt x="29" y="269"/>
                  <a:pt x="29" y="269"/>
                  <a:pt x="29" y="269"/>
                </a:cubicBezTo>
                <a:cubicBezTo>
                  <a:pt x="29" y="59"/>
                  <a:pt x="29" y="59"/>
                  <a:pt x="29" y="59"/>
                </a:cubicBezTo>
                <a:cubicBezTo>
                  <a:pt x="190" y="59"/>
                  <a:pt x="190" y="59"/>
                  <a:pt x="190" y="59"/>
                </a:cubicBezTo>
                <a:cubicBezTo>
                  <a:pt x="190" y="71"/>
                  <a:pt x="190" y="71"/>
                  <a:pt x="190" y="71"/>
                </a:cubicBezTo>
                <a:cubicBezTo>
                  <a:pt x="200" y="57"/>
                  <a:pt x="200" y="57"/>
                  <a:pt x="200" y="57"/>
                </a:cubicBezTo>
                <a:cubicBezTo>
                  <a:pt x="200" y="49"/>
                  <a:pt x="200" y="49"/>
                  <a:pt x="200" y="49"/>
                </a:cubicBezTo>
                <a:cubicBezTo>
                  <a:pt x="19" y="49"/>
                  <a:pt x="19" y="49"/>
                  <a:pt x="19" y="49"/>
                </a:cubicBezTo>
                <a:cubicBezTo>
                  <a:pt x="19" y="278"/>
                  <a:pt x="19" y="278"/>
                  <a:pt x="19" y="278"/>
                </a:cubicBezTo>
                <a:cubicBezTo>
                  <a:pt x="200" y="278"/>
                  <a:pt x="200" y="278"/>
                  <a:pt x="200" y="278"/>
                </a:cubicBezTo>
                <a:cubicBezTo>
                  <a:pt x="200" y="185"/>
                  <a:pt x="200" y="185"/>
                  <a:pt x="200" y="185"/>
                </a:cubicBezTo>
                <a:cubicBezTo>
                  <a:pt x="190" y="199"/>
                  <a:pt x="190" y="199"/>
                  <a:pt x="190" y="199"/>
                </a:cubicBezTo>
                <a:lnTo>
                  <a:pt x="190" y="269"/>
                </a:lnTo>
                <a:close/>
                <a:moveTo>
                  <a:pt x="200" y="119"/>
                </a:moveTo>
                <a:cubicBezTo>
                  <a:pt x="190" y="133"/>
                  <a:pt x="190" y="133"/>
                  <a:pt x="190" y="133"/>
                </a:cubicBezTo>
                <a:cubicBezTo>
                  <a:pt x="190" y="138"/>
                  <a:pt x="190" y="138"/>
                  <a:pt x="190" y="138"/>
                </a:cubicBezTo>
                <a:cubicBezTo>
                  <a:pt x="200" y="124"/>
                  <a:pt x="200" y="124"/>
                  <a:pt x="200" y="124"/>
                </a:cubicBezTo>
                <a:lnTo>
                  <a:pt x="200" y="119"/>
                </a:lnTo>
                <a:close/>
                <a:moveTo>
                  <a:pt x="215" y="35"/>
                </a:moveTo>
                <a:cubicBezTo>
                  <a:pt x="219" y="35"/>
                  <a:pt x="219" y="35"/>
                  <a:pt x="219" y="35"/>
                </a:cubicBezTo>
                <a:cubicBezTo>
                  <a:pt x="219" y="22"/>
                  <a:pt x="219" y="22"/>
                  <a:pt x="219" y="22"/>
                </a:cubicBezTo>
                <a:cubicBezTo>
                  <a:pt x="175" y="22"/>
                  <a:pt x="175" y="22"/>
                  <a:pt x="175" y="22"/>
                </a:cubicBezTo>
                <a:cubicBezTo>
                  <a:pt x="179" y="26"/>
                  <a:pt x="182" y="30"/>
                  <a:pt x="184" y="36"/>
                </a:cubicBezTo>
                <a:cubicBezTo>
                  <a:pt x="208" y="36"/>
                  <a:pt x="208" y="36"/>
                  <a:pt x="208" y="36"/>
                </a:cubicBezTo>
                <a:cubicBezTo>
                  <a:pt x="208" y="44"/>
                  <a:pt x="208" y="44"/>
                  <a:pt x="208" y="44"/>
                </a:cubicBezTo>
                <a:lnTo>
                  <a:pt x="215" y="35"/>
                </a:lnTo>
                <a:close/>
                <a:moveTo>
                  <a:pt x="246" y="41"/>
                </a:moveTo>
                <a:cubicBezTo>
                  <a:pt x="182" y="134"/>
                  <a:pt x="182" y="134"/>
                  <a:pt x="182" y="134"/>
                </a:cubicBezTo>
                <a:cubicBezTo>
                  <a:pt x="155" y="134"/>
                  <a:pt x="155" y="134"/>
                  <a:pt x="155" y="134"/>
                </a:cubicBezTo>
                <a:cubicBezTo>
                  <a:pt x="129" y="92"/>
                  <a:pt x="129" y="92"/>
                  <a:pt x="129" y="92"/>
                </a:cubicBezTo>
                <a:cubicBezTo>
                  <a:pt x="156" y="92"/>
                  <a:pt x="156" y="92"/>
                  <a:pt x="156" y="92"/>
                </a:cubicBezTo>
                <a:cubicBezTo>
                  <a:pt x="169" y="113"/>
                  <a:pt x="169" y="113"/>
                  <a:pt x="169" y="113"/>
                </a:cubicBezTo>
                <a:cubicBezTo>
                  <a:pt x="218" y="41"/>
                  <a:pt x="218" y="41"/>
                  <a:pt x="218" y="41"/>
                </a:cubicBezTo>
                <a:lnTo>
                  <a:pt x="246" y="41"/>
                </a:lnTo>
                <a:close/>
                <a:moveTo>
                  <a:pt x="246" y="107"/>
                </a:moveTo>
                <a:cubicBezTo>
                  <a:pt x="182" y="201"/>
                  <a:pt x="182" y="201"/>
                  <a:pt x="182" y="201"/>
                </a:cubicBezTo>
                <a:cubicBezTo>
                  <a:pt x="155" y="201"/>
                  <a:pt x="155" y="201"/>
                  <a:pt x="155" y="201"/>
                </a:cubicBezTo>
                <a:cubicBezTo>
                  <a:pt x="129" y="159"/>
                  <a:pt x="129" y="159"/>
                  <a:pt x="129" y="159"/>
                </a:cubicBezTo>
                <a:cubicBezTo>
                  <a:pt x="156" y="159"/>
                  <a:pt x="156" y="159"/>
                  <a:pt x="156" y="159"/>
                </a:cubicBezTo>
                <a:cubicBezTo>
                  <a:pt x="169" y="180"/>
                  <a:pt x="169" y="180"/>
                  <a:pt x="169" y="180"/>
                </a:cubicBezTo>
                <a:cubicBezTo>
                  <a:pt x="218" y="107"/>
                  <a:pt x="218" y="107"/>
                  <a:pt x="218" y="107"/>
                </a:cubicBezTo>
                <a:lnTo>
                  <a:pt x="246" y="107"/>
                </a:lnTo>
                <a:close/>
              </a:path>
            </a:pathLst>
          </a:custGeom>
          <a:solidFill>
            <a:srgbClr val="FFFFFF"/>
          </a:solidFill>
          <a:ln w="9525" cmpd="sng">
            <a:noFill/>
            <a:bevel/>
            <a:headEnd/>
            <a:tailEnd/>
          </a:ln>
        </p:spPr>
        <p:txBody>
          <a:bodyPr lIns="82305" tIns="41153" rIns="82305" bIns="41153"/>
          <a:lstStyle/>
          <a:p>
            <a:endParaRPr lang="zh-CN" altLang="zh-CN" sz="1000">
              <a:solidFill>
                <a:srgbClr val="000000"/>
              </a:solidFill>
              <a:latin typeface="Calibri" pitchFamily="34" charset="0"/>
              <a:ea typeface="Calibri" pitchFamily="34" charset="0"/>
              <a:cs typeface="Calibri" pitchFamily="34" charset="0"/>
              <a:sym typeface="Calibri" pitchFamily="34" charset="0"/>
            </a:endParaRPr>
          </a:p>
        </p:txBody>
      </p:sp>
      <p:graphicFrame>
        <p:nvGraphicFramePr>
          <p:cNvPr id="36" name="表格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963571"/>
              </p:ext>
            </p:extLst>
          </p:nvPr>
        </p:nvGraphicFramePr>
        <p:xfrm>
          <a:off x="623454" y="2896337"/>
          <a:ext cx="8138159" cy="25183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8220">
                  <a:extLst>
                    <a:ext uri="{9D8B030D-6E8A-4147-A177-3AD203B41FA5}">
                      <a16:colId xmlns:a16="http://schemas.microsoft.com/office/drawing/2014/main" val="311959981"/>
                    </a:ext>
                  </a:extLst>
                </a:gridCol>
                <a:gridCol w="2070731">
                  <a:extLst>
                    <a:ext uri="{9D8B030D-6E8A-4147-A177-3AD203B41FA5}">
                      <a16:colId xmlns:a16="http://schemas.microsoft.com/office/drawing/2014/main" val="1531093861"/>
                    </a:ext>
                  </a:extLst>
                </a:gridCol>
                <a:gridCol w="2759316">
                  <a:extLst>
                    <a:ext uri="{9D8B030D-6E8A-4147-A177-3AD203B41FA5}">
                      <a16:colId xmlns:a16="http://schemas.microsoft.com/office/drawing/2014/main" val="1163382210"/>
                    </a:ext>
                  </a:extLst>
                </a:gridCol>
                <a:gridCol w="2059892">
                  <a:extLst>
                    <a:ext uri="{9D8B030D-6E8A-4147-A177-3AD203B41FA5}">
                      <a16:colId xmlns:a16="http://schemas.microsoft.com/office/drawing/2014/main" val="2113940101"/>
                    </a:ext>
                  </a:extLst>
                </a:gridCol>
              </a:tblGrid>
              <a:tr h="920729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Who</a:t>
                      </a:r>
                    </a:p>
                    <a:p>
                      <a:pPr algn="ctr"/>
                      <a:r>
                        <a:rPr lang="zh-CN" altLang="en-US" dirty="0" smtClean="0"/>
                        <a:t>（谁来做）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dirty="0" smtClean="0"/>
                        <a:t>学院主要领导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dirty="0" smtClean="0"/>
                        <a:t>项目负责人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dirty="0" smtClean="0"/>
                        <a:t>专兼职保密员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38244394"/>
                  </a:ext>
                </a:extLst>
              </a:tr>
              <a:tr h="1597633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What</a:t>
                      </a:r>
                    </a:p>
                    <a:p>
                      <a:pPr algn="ctr"/>
                      <a:r>
                        <a:rPr lang="zh-CN" altLang="en-US" dirty="0" smtClean="0"/>
                        <a:t>（做什么）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制定责任制文件：划分学院机关的管理责任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dirty="0" smtClean="0"/>
                        <a:t>分配科研工作的同时确定学生是否涉密、是否为内控；明确学生保密管理人员，定期开展保密教育培训、保密检查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dirty="0" smtClean="0"/>
                        <a:t>做好涉密学生、内控学生入口、出口的信息填报，协助项目负责人定期开展培训和检查</a:t>
                      </a:r>
                      <a:endParaRPr lang="zh-CN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865820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09094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11"/>
          <p:cNvGrpSpPr>
            <a:grpSpLocks/>
          </p:cNvGrpSpPr>
          <p:nvPr/>
        </p:nvGrpSpPr>
        <p:grpSpPr bwMode="auto">
          <a:xfrm>
            <a:off x="500065" y="214313"/>
            <a:ext cx="3214687" cy="719138"/>
            <a:chOff x="405" y="165"/>
            <a:chExt cx="2025" cy="453"/>
          </a:xfrm>
        </p:grpSpPr>
        <p:pic>
          <p:nvPicPr>
            <p:cNvPr id="5" name="Picture 12" descr="maoti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900" y="185"/>
              <a:ext cx="1170" cy="2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dist="35921" dir="2700000" algn="ctr" rotWithShape="0">
                <a:srgbClr val="F8FC46"/>
              </a:outerShdw>
            </a:effectLst>
          </p:spPr>
        </p:pic>
        <p:sp>
          <p:nvSpPr>
            <p:cNvPr id="6" name="Text Box 13"/>
            <p:cNvSpPr txBox="1">
              <a:spLocks noChangeArrowheads="1"/>
            </p:cNvSpPr>
            <p:nvPr/>
          </p:nvSpPr>
          <p:spPr bwMode="auto">
            <a:xfrm>
              <a:off x="794" y="356"/>
              <a:ext cx="1636" cy="26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>
              <a:outerShdw dist="35921" dir="2700000" algn="ctr" rotWithShape="0">
                <a:srgbClr val="F8FC46"/>
              </a:outerShdw>
            </a:effectLst>
          </p:spPr>
          <p:txBody>
            <a:bodyPr>
              <a:spAutoFit/>
            </a:bodyPr>
            <a:lstStyle/>
            <a:p>
              <a:pPr>
                <a:lnSpc>
                  <a:spcPct val="150000"/>
                </a:lnSpc>
                <a:defRPr/>
              </a:pPr>
              <a:r>
                <a:rPr lang="en-US" altLang="zh-CN" sz="1400" i="1" dirty="0">
                  <a:latin typeface="Times New Roman" charset="0"/>
                  <a:ea typeface="华文隶书" pitchFamily="2" charset="-122"/>
                </a:rPr>
                <a:t>Harbin Engineering University</a:t>
              </a:r>
            </a:p>
          </p:txBody>
        </p:sp>
        <p:pic>
          <p:nvPicPr>
            <p:cNvPr id="3079" name="Picture 14" descr="校标jpe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5" y="165"/>
              <a:ext cx="424" cy="3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9" name="组合 8"/>
          <p:cNvGrpSpPr/>
          <p:nvPr/>
        </p:nvGrpSpPr>
        <p:grpSpPr>
          <a:xfrm>
            <a:off x="716898" y="900116"/>
            <a:ext cx="2995331" cy="807539"/>
            <a:chOff x="5039" y="0"/>
            <a:chExt cx="2995331" cy="807539"/>
          </a:xfrm>
        </p:grpSpPr>
        <p:sp>
          <p:nvSpPr>
            <p:cNvPr id="10" name="矩形 9"/>
            <p:cNvSpPr/>
            <p:nvPr/>
          </p:nvSpPr>
          <p:spPr>
            <a:xfrm>
              <a:off x="5039" y="0"/>
              <a:ext cx="2995331" cy="807539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" name="矩形 10"/>
            <p:cNvSpPr/>
            <p:nvPr/>
          </p:nvSpPr>
          <p:spPr>
            <a:xfrm>
              <a:off x="5039" y="0"/>
              <a:ext cx="2995331" cy="80753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33350" tIns="133350" rIns="133350" bIns="133350" numCol="1" spcCol="1270" anchor="ctr" anchorCtr="0">
              <a:noAutofit/>
            </a:bodyPr>
            <a:lstStyle/>
            <a:p>
              <a:pPr algn="ctr" defTabSz="1555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altLang="zh-CN" sz="35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幼圆" pitchFamily="49" charset="-122"/>
                  <a:ea typeface="幼圆" pitchFamily="49" charset="-122"/>
                </a:rPr>
                <a:t>HOW</a:t>
              </a:r>
              <a:endParaRPr lang="zh-CN" altLang="en-US" sz="3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幼圆" pitchFamily="49" charset="-122"/>
                <a:ea typeface="幼圆" pitchFamily="49" charset="-122"/>
              </a:endParaRPr>
            </a:p>
          </p:txBody>
        </p:sp>
      </p:grpSp>
      <p:sp>
        <p:nvSpPr>
          <p:cNvPr id="66" name="直接连接符 15"/>
          <p:cNvSpPr>
            <a:spLocks noChangeShapeType="1"/>
          </p:cNvSpPr>
          <p:nvPr/>
        </p:nvSpPr>
        <p:spPr bwMode="auto">
          <a:xfrm flipV="1">
            <a:off x="263643" y="5771501"/>
            <a:ext cx="1022233" cy="16115"/>
          </a:xfrm>
          <a:prstGeom prst="line">
            <a:avLst/>
          </a:prstGeom>
          <a:noFill/>
          <a:ln w="6350" cap="flat" cmpd="sng">
            <a:solidFill>
              <a:srgbClr val="E8B161"/>
            </a:solidFill>
            <a:bevel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76" name="椭圆 6"/>
          <p:cNvSpPr>
            <a:spLocks noChangeArrowheads="1"/>
          </p:cNvSpPr>
          <p:nvPr/>
        </p:nvSpPr>
        <p:spPr bwMode="auto">
          <a:xfrm>
            <a:off x="1277243" y="5036660"/>
            <a:ext cx="1150937" cy="1149350"/>
          </a:xfrm>
          <a:prstGeom prst="ellipse">
            <a:avLst/>
          </a:prstGeom>
          <a:solidFill>
            <a:srgbClr val="DDA44F"/>
          </a:solidFill>
          <a:ln w="12700" cap="flat" cmpd="sng">
            <a:noFill/>
            <a:bevel/>
            <a:headEnd/>
            <a:tailEnd/>
          </a:ln>
        </p:spPr>
        <p:txBody>
          <a:bodyPr anchor="ctr"/>
          <a:lstStyle/>
          <a:p>
            <a:pPr algn="ctr"/>
            <a:endParaRPr lang="zh-CN" altLang="zh-CN">
              <a:solidFill>
                <a:srgbClr val="FFFFFF"/>
              </a:solidFill>
              <a:latin typeface="宋体" pitchFamily="2" charset="-122"/>
              <a:sym typeface="宋体" pitchFamily="2" charset="-122"/>
            </a:endParaRPr>
          </a:p>
        </p:txBody>
      </p:sp>
      <p:sp>
        <p:nvSpPr>
          <p:cNvPr id="90" name="文本框 31"/>
          <p:cNvSpPr>
            <a:spLocks noChangeArrowheads="1"/>
          </p:cNvSpPr>
          <p:nvPr/>
        </p:nvSpPr>
        <p:spPr bwMode="auto">
          <a:xfrm>
            <a:off x="144298" y="5073619"/>
            <a:ext cx="1338262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4000" dirty="0">
                <a:solidFill>
                  <a:srgbClr val="519CD6"/>
                </a:solidFill>
                <a:latin typeface="微软雅黑" pitchFamily="34" charset="-122"/>
                <a:ea typeface="微软雅黑" pitchFamily="34" charset="-122"/>
                <a:sym typeface="方正姚体" pitchFamily="2" charset="-122"/>
              </a:rPr>
              <a:t>登记备案</a:t>
            </a:r>
          </a:p>
        </p:txBody>
      </p:sp>
      <p:pic>
        <p:nvPicPr>
          <p:cNvPr id="35" name="Picture 28" descr="01章_05-1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405220" y="5277149"/>
            <a:ext cx="810196" cy="6664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36" name="表格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5121692"/>
              </p:ext>
            </p:extLst>
          </p:nvPr>
        </p:nvGraphicFramePr>
        <p:xfrm>
          <a:off x="716898" y="2275889"/>
          <a:ext cx="8138159" cy="25183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8220">
                  <a:extLst>
                    <a:ext uri="{9D8B030D-6E8A-4147-A177-3AD203B41FA5}">
                      <a16:colId xmlns:a16="http://schemas.microsoft.com/office/drawing/2014/main" val="311959981"/>
                    </a:ext>
                  </a:extLst>
                </a:gridCol>
                <a:gridCol w="2070731">
                  <a:extLst>
                    <a:ext uri="{9D8B030D-6E8A-4147-A177-3AD203B41FA5}">
                      <a16:colId xmlns:a16="http://schemas.microsoft.com/office/drawing/2014/main" val="1531093861"/>
                    </a:ext>
                  </a:extLst>
                </a:gridCol>
                <a:gridCol w="2759316">
                  <a:extLst>
                    <a:ext uri="{9D8B030D-6E8A-4147-A177-3AD203B41FA5}">
                      <a16:colId xmlns:a16="http://schemas.microsoft.com/office/drawing/2014/main" val="1163382210"/>
                    </a:ext>
                  </a:extLst>
                </a:gridCol>
                <a:gridCol w="2059892">
                  <a:extLst>
                    <a:ext uri="{9D8B030D-6E8A-4147-A177-3AD203B41FA5}">
                      <a16:colId xmlns:a16="http://schemas.microsoft.com/office/drawing/2014/main" val="2113940101"/>
                    </a:ext>
                  </a:extLst>
                </a:gridCol>
              </a:tblGrid>
              <a:tr h="920729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Who</a:t>
                      </a:r>
                    </a:p>
                    <a:p>
                      <a:pPr algn="ctr"/>
                      <a:r>
                        <a:rPr lang="zh-CN" altLang="en-US" dirty="0" smtClean="0"/>
                        <a:t>（谁来做）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dirty="0" smtClean="0"/>
                        <a:t>学院主要领导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dirty="0" smtClean="0"/>
                        <a:t>项目负责人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dirty="0" smtClean="0"/>
                        <a:t>专兼职保密员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38244394"/>
                  </a:ext>
                </a:extLst>
              </a:tr>
              <a:tr h="1597633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What</a:t>
                      </a:r>
                    </a:p>
                    <a:p>
                      <a:pPr algn="ctr"/>
                      <a:r>
                        <a:rPr lang="zh-CN" altLang="en-US" dirty="0" smtClean="0"/>
                        <a:t>（做什么）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资格审查，审核是否符合成为涉密或内控学生条件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dirty="0" smtClean="0"/>
                        <a:t>根据涉密科研项目参研人员承担工作情况，结合定密表，提出涉密学生、内控学生名单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dirty="0" smtClean="0"/>
                        <a:t>组织学生填写相关表格，</a:t>
                      </a:r>
                      <a:r>
                        <a:rPr lang="en-US" altLang="zh-CN" dirty="0" smtClean="0">
                          <a:solidFill>
                            <a:srgbClr val="C00000"/>
                          </a:solidFill>
                        </a:rPr>
                        <a:t>12</a:t>
                      </a:r>
                      <a:r>
                        <a:rPr lang="zh-CN" altLang="en-US" dirty="0" smtClean="0">
                          <a:solidFill>
                            <a:srgbClr val="C00000"/>
                          </a:solidFill>
                        </a:rPr>
                        <a:t>月</a:t>
                      </a:r>
                      <a:r>
                        <a:rPr lang="en-US" altLang="zh-CN" dirty="0" smtClean="0">
                          <a:solidFill>
                            <a:srgbClr val="C00000"/>
                          </a:solidFill>
                        </a:rPr>
                        <a:t>3</a:t>
                      </a:r>
                      <a:r>
                        <a:rPr lang="zh-CN" altLang="en-US" dirty="0" smtClean="0">
                          <a:solidFill>
                            <a:srgbClr val="C00000"/>
                          </a:solidFill>
                        </a:rPr>
                        <a:t>日前</a:t>
                      </a:r>
                      <a:r>
                        <a:rPr lang="zh-CN" altLang="en-US" dirty="0" smtClean="0"/>
                        <a:t>汇总</a:t>
                      </a:r>
                      <a:r>
                        <a:rPr lang="zh-CN" altLang="en-US" dirty="0" smtClean="0"/>
                        <a:t>上报，</a:t>
                      </a:r>
                      <a:r>
                        <a:rPr lang="zh-CN" altLang="en-US" dirty="0" smtClean="0">
                          <a:solidFill>
                            <a:srgbClr val="FF0000"/>
                          </a:solidFill>
                        </a:rPr>
                        <a:t>学时统计从</a:t>
                      </a:r>
                      <a:r>
                        <a:rPr lang="en-US" altLang="zh-CN" dirty="0" smtClean="0">
                          <a:solidFill>
                            <a:srgbClr val="FF0000"/>
                          </a:solidFill>
                        </a:rPr>
                        <a:t>2019</a:t>
                      </a:r>
                      <a:r>
                        <a:rPr lang="zh-CN" altLang="en-US" dirty="0" smtClean="0">
                          <a:solidFill>
                            <a:srgbClr val="FF0000"/>
                          </a:solidFill>
                        </a:rPr>
                        <a:t>年</a:t>
                      </a:r>
                      <a:r>
                        <a:rPr lang="en-US" altLang="zh-CN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r>
                        <a:rPr lang="zh-CN" altLang="en-US" dirty="0" smtClean="0">
                          <a:solidFill>
                            <a:srgbClr val="FF0000"/>
                          </a:solidFill>
                        </a:rPr>
                        <a:t>月</a:t>
                      </a:r>
                      <a:r>
                        <a:rPr lang="en-US" altLang="zh-CN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r>
                        <a:rPr lang="zh-CN" altLang="en-US" dirty="0" smtClean="0">
                          <a:solidFill>
                            <a:srgbClr val="FF0000"/>
                          </a:solidFill>
                        </a:rPr>
                        <a:t>日开始实施</a:t>
                      </a:r>
                      <a:endParaRPr lang="zh-CN" alt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865820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9484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11"/>
          <p:cNvGrpSpPr>
            <a:grpSpLocks/>
          </p:cNvGrpSpPr>
          <p:nvPr/>
        </p:nvGrpSpPr>
        <p:grpSpPr bwMode="auto">
          <a:xfrm>
            <a:off x="500065" y="214313"/>
            <a:ext cx="3214687" cy="719138"/>
            <a:chOff x="405" y="165"/>
            <a:chExt cx="2025" cy="453"/>
          </a:xfrm>
        </p:grpSpPr>
        <p:pic>
          <p:nvPicPr>
            <p:cNvPr id="5" name="Picture 12" descr="maoti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900" y="185"/>
              <a:ext cx="1170" cy="2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dist="35921" dir="2700000" algn="ctr" rotWithShape="0">
                <a:srgbClr val="F8FC46"/>
              </a:outerShdw>
            </a:effectLst>
          </p:spPr>
        </p:pic>
        <p:sp>
          <p:nvSpPr>
            <p:cNvPr id="6" name="Text Box 13"/>
            <p:cNvSpPr txBox="1">
              <a:spLocks noChangeArrowheads="1"/>
            </p:cNvSpPr>
            <p:nvPr/>
          </p:nvSpPr>
          <p:spPr bwMode="auto">
            <a:xfrm>
              <a:off x="794" y="356"/>
              <a:ext cx="1636" cy="26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>
              <a:outerShdw dist="35921" dir="2700000" algn="ctr" rotWithShape="0">
                <a:srgbClr val="F8FC46"/>
              </a:outerShdw>
            </a:effectLst>
          </p:spPr>
          <p:txBody>
            <a:bodyPr>
              <a:spAutoFit/>
            </a:bodyPr>
            <a:lstStyle/>
            <a:p>
              <a:pPr>
                <a:lnSpc>
                  <a:spcPct val="150000"/>
                </a:lnSpc>
                <a:defRPr/>
              </a:pPr>
              <a:r>
                <a:rPr lang="en-US" altLang="zh-CN" sz="1400" i="1" dirty="0">
                  <a:latin typeface="Times New Roman" charset="0"/>
                  <a:ea typeface="华文隶书" pitchFamily="2" charset="-122"/>
                </a:rPr>
                <a:t>Harbin Engineering University</a:t>
              </a:r>
            </a:p>
          </p:txBody>
        </p:sp>
        <p:pic>
          <p:nvPicPr>
            <p:cNvPr id="3079" name="Picture 14" descr="校标jpe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5" y="165"/>
              <a:ext cx="424" cy="3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9" name="组合 8"/>
          <p:cNvGrpSpPr/>
          <p:nvPr/>
        </p:nvGrpSpPr>
        <p:grpSpPr>
          <a:xfrm>
            <a:off x="716898" y="900116"/>
            <a:ext cx="2995331" cy="807539"/>
            <a:chOff x="5039" y="0"/>
            <a:chExt cx="2995331" cy="807539"/>
          </a:xfrm>
        </p:grpSpPr>
        <p:sp>
          <p:nvSpPr>
            <p:cNvPr id="10" name="矩形 9"/>
            <p:cNvSpPr/>
            <p:nvPr/>
          </p:nvSpPr>
          <p:spPr>
            <a:xfrm>
              <a:off x="5039" y="0"/>
              <a:ext cx="2995331" cy="807539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" name="矩形 10"/>
            <p:cNvSpPr/>
            <p:nvPr/>
          </p:nvSpPr>
          <p:spPr>
            <a:xfrm>
              <a:off x="5039" y="0"/>
              <a:ext cx="2995331" cy="80753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33350" tIns="133350" rIns="133350" bIns="133350" numCol="1" spcCol="1270" anchor="ctr" anchorCtr="0">
              <a:noAutofit/>
            </a:bodyPr>
            <a:lstStyle/>
            <a:p>
              <a:pPr algn="ctr" defTabSz="1555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altLang="zh-CN" sz="35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幼圆" pitchFamily="49" charset="-122"/>
                  <a:ea typeface="幼圆" pitchFamily="49" charset="-122"/>
                </a:rPr>
                <a:t>HOW</a:t>
              </a:r>
              <a:endParaRPr lang="zh-CN" altLang="en-US" sz="3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幼圆" pitchFamily="49" charset="-122"/>
                <a:ea typeface="幼圆" pitchFamily="49" charset="-122"/>
              </a:endParaRPr>
            </a:p>
          </p:txBody>
        </p:sp>
      </p:grpSp>
      <p:sp>
        <p:nvSpPr>
          <p:cNvPr id="64" name="椭圆 8"/>
          <p:cNvSpPr>
            <a:spLocks noChangeArrowheads="1"/>
          </p:cNvSpPr>
          <p:nvPr/>
        </p:nvSpPr>
        <p:spPr bwMode="auto">
          <a:xfrm>
            <a:off x="6599975" y="5592647"/>
            <a:ext cx="674688" cy="676275"/>
          </a:xfrm>
          <a:prstGeom prst="ellipse">
            <a:avLst/>
          </a:prstGeom>
          <a:solidFill>
            <a:srgbClr val="519CD6"/>
          </a:solidFill>
          <a:ln w="12700" cap="flat" cmpd="sng">
            <a:solidFill>
              <a:srgbClr val="519CD6"/>
            </a:solidFill>
            <a:bevel/>
            <a:headEnd/>
            <a:tailEnd/>
          </a:ln>
        </p:spPr>
        <p:txBody>
          <a:bodyPr anchor="ctr"/>
          <a:lstStyle/>
          <a:p>
            <a:pPr algn="ctr"/>
            <a:endParaRPr lang="zh-CN" altLang="zh-CN">
              <a:solidFill>
                <a:srgbClr val="FFFFFF"/>
              </a:solidFill>
              <a:latin typeface="宋体" pitchFamily="2" charset="-122"/>
              <a:sym typeface="宋体" pitchFamily="2" charset="-122"/>
            </a:endParaRPr>
          </a:p>
        </p:txBody>
      </p:sp>
      <p:sp>
        <p:nvSpPr>
          <p:cNvPr id="67" name="直接连接符 16"/>
          <p:cNvSpPr>
            <a:spLocks noChangeShapeType="1"/>
          </p:cNvSpPr>
          <p:nvPr/>
        </p:nvSpPr>
        <p:spPr bwMode="auto">
          <a:xfrm>
            <a:off x="7274663" y="5930785"/>
            <a:ext cx="1879600" cy="1587"/>
          </a:xfrm>
          <a:prstGeom prst="line">
            <a:avLst/>
          </a:prstGeom>
          <a:noFill/>
          <a:ln w="6350" cap="flat" cmpd="sng">
            <a:solidFill>
              <a:srgbClr val="519CD6"/>
            </a:solidFill>
            <a:bevel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70" name="文本框 19"/>
          <p:cNvSpPr>
            <a:spLocks noChangeArrowheads="1"/>
          </p:cNvSpPr>
          <p:nvPr/>
        </p:nvSpPr>
        <p:spPr bwMode="auto">
          <a:xfrm>
            <a:off x="7492069" y="5238704"/>
            <a:ext cx="1268412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4000" dirty="0">
                <a:solidFill>
                  <a:srgbClr val="519CD6"/>
                </a:solidFill>
                <a:latin typeface="微软雅黑" pitchFamily="34" charset="-122"/>
                <a:ea typeface="微软雅黑" pitchFamily="34" charset="-122"/>
                <a:sym typeface="方正姚体" pitchFamily="2" charset="-122"/>
              </a:rPr>
              <a:t>全程监管</a:t>
            </a:r>
          </a:p>
        </p:txBody>
      </p:sp>
      <p:pic>
        <p:nvPicPr>
          <p:cNvPr id="86" name="Picture 9" descr="\\MAGNUM\Projects\Microsoft\Cloud Power FY12\Design\Icons\PNGs\Optimized.png"/>
          <p:cNvPicPr>
            <a:picLocks noChangeAspect="1" noChangeArrowheads="1"/>
          </p:cNvPicPr>
          <p:nvPr/>
        </p:nvPicPr>
        <p:blipFill>
          <a:blip r:embed="rId5" cstate="print">
            <a:grayscl/>
            <a:biLevel thresh="50000"/>
          </a:blip>
          <a:srcRect/>
          <a:stretch>
            <a:fillRect/>
          </a:stretch>
        </p:blipFill>
        <p:spPr bwMode="auto">
          <a:xfrm>
            <a:off x="6658715" y="5646622"/>
            <a:ext cx="574675" cy="57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36" name="表格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8362942"/>
              </p:ext>
            </p:extLst>
          </p:nvPr>
        </p:nvGraphicFramePr>
        <p:xfrm>
          <a:off x="500065" y="1898952"/>
          <a:ext cx="8202658" cy="30443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4500">
                  <a:extLst>
                    <a:ext uri="{9D8B030D-6E8A-4147-A177-3AD203B41FA5}">
                      <a16:colId xmlns:a16="http://schemas.microsoft.com/office/drawing/2014/main" val="311959981"/>
                    </a:ext>
                  </a:extLst>
                </a:gridCol>
                <a:gridCol w="2140755">
                  <a:extLst>
                    <a:ext uri="{9D8B030D-6E8A-4147-A177-3AD203B41FA5}">
                      <a16:colId xmlns:a16="http://schemas.microsoft.com/office/drawing/2014/main" val="1531093861"/>
                    </a:ext>
                  </a:extLst>
                </a:gridCol>
                <a:gridCol w="3004367">
                  <a:extLst>
                    <a:ext uri="{9D8B030D-6E8A-4147-A177-3AD203B41FA5}">
                      <a16:colId xmlns:a16="http://schemas.microsoft.com/office/drawing/2014/main" val="1163382210"/>
                    </a:ext>
                  </a:extLst>
                </a:gridCol>
                <a:gridCol w="1853036">
                  <a:extLst>
                    <a:ext uri="{9D8B030D-6E8A-4147-A177-3AD203B41FA5}">
                      <a16:colId xmlns:a16="http://schemas.microsoft.com/office/drawing/2014/main" val="2113940101"/>
                    </a:ext>
                  </a:extLst>
                </a:gridCol>
              </a:tblGrid>
              <a:tr h="758398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Who</a:t>
                      </a:r>
                    </a:p>
                    <a:p>
                      <a:pPr algn="ctr"/>
                      <a:r>
                        <a:rPr lang="zh-CN" altLang="en-US" dirty="0" smtClean="0"/>
                        <a:t>（谁来做）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dirty="0" smtClean="0"/>
                        <a:t>学院主要领导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dirty="0" smtClean="0"/>
                        <a:t>项目负责人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dirty="0" smtClean="0"/>
                        <a:t>专兼职保密员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38244394"/>
                  </a:ext>
                </a:extLst>
              </a:tr>
              <a:tr h="1882962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What</a:t>
                      </a:r>
                    </a:p>
                    <a:p>
                      <a:pPr algn="ctr"/>
                      <a:r>
                        <a:rPr lang="zh-CN" altLang="en-US" dirty="0" smtClean="0"/>
                        <a:t>（做什么）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CN" altLang="en-US" dirty="0" smtClean="0">
                          <a:solidFill>
                            <a:srgbClr val="C00000"/>
                          </a:solidFill>
                        </a:rPr>
                        <a:t>入口：</a:t>
                      </a:r>
                      <a:r>
                        <a:rPr lang="zh-CN" altLang="en-US" dirty="0" smtClean="0"/>
                        <a:t>资格审查、信息汇总</a:t>
                      </a:r>
                      <a:endParaRPr lang="en-US" altLang="zh-CN" dirty="0" smtClean="0"/>
                    </a:p>
                    <a:p>
                      <a:r>
                        <a:rPr lang="zh-CN" altLang="en-US" dirty="0" smtClean="0">
                          <a:solidFill>
                            <a:srgbClr val="C00000"/>
                          </a:solidFill>
                        </a:rPr>
                        <a:t>过程：</a:t>
                      </a:r>
                      <a:r>
                        <a:rPr lang="zh-CN" altLang="en-US" dirty="0" smtClean="0"/>
                        <a:t>培训、检查项目负责人履职情况（培训、检查）</a:t>
                      </a:r>
                      <a:endParaRPr lang="en-US" altLang="zh-CN" dirty="0" smtClean="0"/>
                    </a:p>
                    <a:p>
                      <a:r>
                        <a:rPr lang="zh-CN" altLang="en-US" dirty="0" smtClean="0">
                          <a:solidFill>
                            <a:srgbClr val="C00000"/>
                          </a:solidFill>
                        </a:rPr>
                        <a:t>出口：</a:t>
                      </a:r>
                      <a:r>
                        <a:rPr lang="zh-CN" altLang="en-US" dirty="0" smtClean="0"/>
                        <a:t>监督项目负责人履职情况（及时办理、载体交接）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CN" altLang="en-US" dirty="0" smtClean="0">
                          <a:solidFill>
                            <a:srgbClr val="C00000"/>
                          </a:solidFill>
                        </a:rPr>
                        <a:t>入口：</a:t>
                      </a:r>
                      <a:r>
                        <a:rPr lang="zh-CN" altLang="en-US" dirty="0" smtClean="0"/>
                        <a:t>准确界定、资格审查</a:t>
                      </a:r>
                      <a:endParaRPr lang="en-US" altLang="zh-CN" dirty="0" smtClean="0"/>
                    </a:p>
                    <a:p>
                      <a:r>
                        <a:rPr lang="zh-CN" altLang="en-US" dirty="0" smtClean="0">
                          <a:solidFill>
                            <a:srgbClr val="C00000"/>
                          </a:solidFill>
                        </a:rPr>
                        <a:t>过程：</a:t>
                      </a:r>
                      <a:r>
                        <a:rPr lang="zh-CN" alt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知悉范围管控、培训、检查</a:t>
                      </a:r>
                      <a:endParaRPr lang="en-US" altLang="zh-CN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zh-CN" altLang="en-US" dirty="0" smtClean="0">
                          <a:solidFill>
                            <a:srgbClr val="C00000"/>
                          </a:solidFill>
                        </a:rPr>
                        <a:t>出口：</a:t>
                      </a:r>
                      <a:r>
                        <a:rPr lang="zh-CN" altLang="en-US" dirty="0" smtClean="0"/>
                        <a:t>及时办理相关手续、监管载体交接情况、关注毕业去向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CN" altLang="en-US" dirty="0" smtClean="0">
                          <a:solidFill>
                            <a:srgbClr val="C00000"/>
                          </a:solidFill>
                        </a:rPr>
                        <a:t>入口：</a:t>
                      </a:r>
                      <a:r>
                        <a:rPr lang="zh-CN" altLang="en-US" dirty="0" smtClean="0"/>
                        <a:t>组织填表、信息备案汇总</a:t>
                      </a:r>
                      <a:endParaRPr lang="en-US" altLang="zh-CN" dirty="0" smtClean="0"/>
                    </a:p>
                    <a:p>
                      <a:r>
                        <a:rPr lang="zh-CN" altLang="en-US" dirty="0" smtClean="0">
                          <a:solidFill>
                            <a:srgbClr val="C00000"/>
                          </a:solidFill>
                        </a:rPr>
                        <a:t>过程：</a:t>
                      </a:r>
                      <a:r>
                        <a:rPr lang="zh-CN" alt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协助项目负责开展培训、检查</a:t>
                      </a:r>
                      <a:endParaRPr lang="en-US" altLang="zh-CN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zh-CN" altLang="en-US" dirty="0" smtClean="0">
                          <a:solidFill>
                            <a:srgbClr val="C00000"/>
                          </a:solidFill>
                        </a:rPr>
                        <a:t>出口：</a:t>
                      </a:r>
                      <a:r>
                        <a:rPr lang="zh-CN" altLang="en-US" dirty="0" smtClean="0"/>
                        <a:t>组织填表、更新数据</a:t>
                      </a:r>
                      <a:endParaRPr lang="zh-CN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865820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1965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图示 1"/>
          <p:cNvGraphicFramePr/>
          <p:nvPr>
            <p:extLst>
              <p:ext uri="{D42A27DB-BD31-4B8C-83A1-F6EECF244321}">
                <p14:modId xmlns:p14="http://schemas.microsoft.com/office/powerpoint/2010/main" val="2487180963"/>
              </p:ext>
            </p:extLst>
          </p:nvPr>
        </p:nvGraphicFramePr>
        <p:xfrm>
          <a:off x="298367" y="1676962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3" name="组合 2"/>
          <p:cNvGrpSpPr/>
          <p:nvPr/>
        </p:nvGrpSpPr>
        <p:grpSpPr>
          <a:xfrm>
            <a:off x="657521" y="520106"/>
            <a:ext cx="2995331" cy="807539"/>
            <a:chOff x="5039" y="0"/>
            <a:chExt cx="2995331" cy="807539"/>
          </a:xfrm>
        </p:grpSpPr>
        <p:sp>
          <p:nvSpPr>
            <p:cNvPr id="4" name="矩形 3"/>
            <p:cNvSpPr/>
            <p:nvPr/>
          </p:nvSpPr>
          <p:spPr>
            <a:xfrm>
              <a:off x="5039" y="0"/>
              <a:ext cx="2995331" cy="807539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" name="矩形 4"/>
            <p:cNvSpPr/>
            <p:nvPr/>
          </p:nvSpPr>
          <p:spPr>
            <a:xfrm>
              <a:off x="5039" y="0"/>
              <a:ext cx="2995331" cy="80753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33350" tIns="133350" rIns="133350" bIns="133350" numCol="1" spcCol="1270" anchor="ctr" anchorCtr="0">
              <a:noAutofit/>
            </a:bodyPr>
            <a:lstStyle/>
            <a:p>
              <a:pPr algn="ctr" defTabSz="1555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altLang="zh-CN" sz="35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幼圆" pitchFamily="49" charset="-122"/>
                  <a:ea typeface="幼圆" pitchFamily="49" charset="-122"/>
                </a:rPr>
                <a:t>HOW</a:t>
              </a:r>
              <a:endParaRPr lang="zh-CN" altLang="en-US" sz="3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幼圆" pitchFamily="49" charset="-122"/>
                <a:ea typeface="幼圆" pitchFamily="49" charset="-122"/>
              </a:endParaRPr>
            </a:p>
          </p:txBody>
        </p:sp>
      </p:grpSp>
      <p:sp>
        <p:nvSpPr>
          <p:cNvPr id="6" name="文本框 5"/>
          <p:cNvSpPr txBox="1"/>
          <p:nvPr/>
        </p:nvSpPr>
        <p:spPr>
          <a:xfrm>
            <a:off x="6573983" y="1848394"/>
            <a:ext cx="212588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/>
              <a:t>定密</a:t>
            </a:r>
          </a:p>
        </p:txBody>
      </p:sp>
      <p:sp>
        <p:nvSpPr>
          <p:cNvPr id="7" name="右箭头 6"/>
          <p:cNvSpPr/>
          <p:nvPr/>
        </p:nvSpPr>
        <p:spPr>
          <a:xfrm>
            <a:off x="5987143" y="1942364"/>
            <a:ext cx="350520" cy="3352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8" name="右箭头 7"/>
          <p:cNvSpPr/>
          <p:nvPr/>
        </p:nvSpPr>
        <p:spPr>
          <a:xfrm>
            <a:off x="6337663" y="3438996"/>
            <a:ext cx="350520" cy="3352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9" name="文本框 8"/>
          <p:cNvSpPr txBox="1"/>
          <p:nvPr/>
        </p:nvSpPr>
        <p:spPr>
          <a:xfrm>
            <a:off x="6795061" y="3129582"/>
            <a:ext cx="212588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 smtClean="0"/>
              <a:t>培训</a:t>
            </a:r>
            <a:endParaRPr lang="en-US" altLang="zh-CN" sz="2800" dirty="0" smtClean="0"/>
          </a:p>
          <a:p>
            <a:r>
              <a:rPr lang="zh-CN" altLang="en-US" sz="2800" dirty="0" smtClean="0">
                <a:hlinkClick r:id="rId7" action="ppaction://hlinkfile"/>
              </a:rPr>
              <a:t>检查</a:t>
            </a:r>
            <a:endParaRPr lang="zh-CN" altLang="en-US" sz="2800" dirty="0"/>
          </a:p>
        </p:txBody>
      </p:sp>
      <p:sp>
        <p:nvSpPr>
          <p:cNvPr id="10" name="右箭头 9"/>
          <p:cNvSpPr/>
          <p:nvPr/>
        </p:nvSpPr>
        <p:spPr>
          <a:xfrm>
            <a:off x="6795061" y="5008716"/>
            <a:ext cx="350520" cy="3352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11" name="文本框 10"/>
          <p:cNvSpPr txBox="1"/>
          <p:nvPr/>
        </p:nvSpPr>
        <p:spPr>
          <a:xfrm>
            <a:off x="7145581" y="4623801"/>
            <a:ext cx="212588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 smtClean="0">
                <a:hlinkClick r:id="rId8" action="ppaction://hlinkfile"/>
              </a:rPr>
              <a:t>责任追究</a:t>
            </a:r>
            <a:endParaRPr lang="en-US" altLang="zh-CN" sz="2800" dirty="0" smtClean="0"/>
          </a:p>
          <a:p>
            <a:r>
              <a:rPr lang="zh-CN" altLang="en-US" sz="2800" dirty="0" smtClean="0">
                <a:hlinkClick r:id="rId9" action="ppaction://hlinkfile"/>
              </a:rPr>
              <a:t>处罚</a:t>
            </a:r>
            <a:r>
              <a:rPr lang="zh-CN" altLang="en-US" sz="2800" dirty="0">
                <a:hlinkClick r:id="rId9" action="ppaction://hlinkfile"/>
              </a:rPr>
              <a:t>细则</a:t>
            </a:r>
            <a:endParaRPr lang="zh-CN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763335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1636</TotalTime>
  <Words>603</Words>
  <Application>Microsoft Office PowerPoint</Application>
  <PresentationFormat>全屏显示(4:3)</PresentationFormat>
  <Paragraphs>106</Paragraphs>
  <Slides>10</Slides>
  <Notes>6</Notes>
  <HiddenSlides>0</HiddenSlides>
  <MMClips>0</MMClips>
  <ScaleCrop>false</ScaleCrop>
  <HeadingPairs>
    <vt:vector size="6" baseType="variant">
      <vt:variant>
        <vt:lpstr>已用的字体</vt:lpstr>
      </vt:variant>
      <vt:variant>
        <vt:i4>15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26" baseType="lpstr">
      <vt:lpstr>等线</vt:lpstr>
      <vt:lpstr>等线 Light</vt:lpstr>
      <vt:lpstr>方正姚体</vt:lpstr>
      <vt:lpstr>仿宋</vt:lpstr>
      <vt:lpstr>黑体</vt:lpstr>
      <vt:lpstr>华文行楷</vt:lpstr>
      <vt:lpstr>华文隶书</vt:lpstr>
      <vt:lpstr>华文中宋</vt:lpstr>
      <vt:lpstr>宋体</vt:lpstr>
      <vt:lpstr>微软雅黑</vt:lpstr>
      <vt:lpstr>幼圆</vt:lpstr>
      <vt:lpstr>Arial</vt:lpstr>
      <vt:lpstr>Calibri</vt:lpstr>
      <vt:lpstr>Calibri Light</vt:lpstr>
      <vt:lpstr>Times New Roman</vt:lpstr>
      <vt:lpstr>Office 主题​​</vt:lpstr>
      <vt:lpstr>哈尔滨工程大学 第19届保密委员会第1次工作会议</vt:lpstr>
      <vt:lpstr>W+H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WX</dc:creator>
  <cp:lastModifiedBy>徐博</cp:lastModifiedBy>
  <cp:revision>46</cp:revision>
  <cp:lastPrinted>2018-11-28T01:22:13Z</cp:lastPrinted>
  <dcterms:created xsi:type="dcterms:W3CDTF">2018-11-27T02:20:45Z</dcterms:created>
  <dcterms:modified xsi:type="dcterms:W3CDTF">2018-11-28T08:38:33Z</dcterms:modified>
</cp:coreProperties>
</file>