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bookmarkIdSeed="2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683" r:id="rId2"/>
    <p:sldId id="463" r:id="rId3"/>
    <p:sldId id="1004" r:id="rId4"/>
    <p:sldId id="1063" r:id="rId5"/>
    <p:sldId id="1064" r:id="rId6"/>
    <p:sldId id="1005" r:id="rId7"/>
    <p:sldId id="762" r:id="rId8"/>
    <p:sldId id="1065" r:id="rId9"/>
    <p:sldId id="1067" r:id="rId10"/>
    <p:sldId id="1068" r:id="rId11"/>
    <p:sldId id="1087" r:id="rId12"/>
    <p:sldId id="1069" r:id="rId13"/>
    <p:sldId id="1088" r:id="rId14"/>
    <p:sldId id="1070" r:id="rId15"/>
    <p:sldId id="1073" r:id="rId16"/>
  </p:sldIdLst>
  <p:sldSz cx="9144000" cy="5143500" type="screen16x9"/>
  <p:notesSz cx="6808788" cy="9929813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黑体" panose="02010609060101010101" pitchFamily="49" charset="-122"/>
      <p:regular r:id="rId23"/>
    </p:embeddedFont>
    <p:embeddedFont>
      <p:font typeface="华文新魏" panose="02010800040101010101" pitchFamily="2" charset="-122"/>
      <p:regular r:id="rId24"/>
    </p:embeddedFont>
    <p:embeddedFont>
      <p:font typeface="微软雅黑" panose="020B0503020204020204" pitchFamily="34" charset="-122"/>
      <p:regular r:id="rId25"/>
      <p:bold r:id="rId26"/>
    </p:embeddedFont>
    <p:embeddedFont>
      <p:font typeface="隶书" panose="02010509060101010101" pitchFamily="49" charset="-122"/>
      <p:regular r:id="rId2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Arial" panose="020B0604020202020204" pitchFamily="34" charset="0"/>
      </a:defRPr>
    </a:lvl9pPr>
  </p:defaultTextStyle>
  <p:extLst>
    <p:ext uri="{521415D9-36F7-43E2-AB2F-B90AF26B5E84}">
      <p14:sectionLst xmlns:p14="http://schemas.microsoft.com/office/powerpoint/2010/main">
        <p14:section name="默认节" id="{CA7B7F87-107A-473E-AA40-A7366E78A13D}">
          <p14:sldIdLst>
            <p14:sldId id="683"/>
            <p14:sldId id="463"/>
            <p14:sldId id="1004"/>
            <p14:sldId id="1063"/>
            <p14:sldId id="1064"/>
            <p14:sldId id="1005"/>
            <p14:sldId id="762"/>
            <p14:sldId id="1065"/>
            <p14:sldId id="1067"/>
            <p14:sldId id="1068"/>
            <p14:sldId id="1087"/>
            <p14:sldId id="1069"/>
            <p14:sldId id="1088"/>
            <p14:sldId id="1070"/>
            <p14:sldId id="1073"/>
          </p14:sldIdLst>
        </p14:section>
        <p14:section name="无标题节" id="{E3FABD41-2CA0-41E9-B8E8-3885D04D69CB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1580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F0000"/>
    <a:srgbClr val="222F3D"/>
    <a:srgbClr val="CA3483"/>
    <a:srgbClr val="3F76BF"/>
    <a:srgbClr val="4A6393"/>
    <a:srgbClr val="05A9F1"/>
    <a:srgbClr val="D2D8E6"/>
    <a:srgbClr val="294B87"/>
    <a:srgbClr val="658C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21" autoAdjust="0"/>
    <p:restoredTop sz="78571" autoAdjust="0"/>
  </p:normalViewPr>
  <p:slideViewPr>
    <p:cSldViewPr snapToObjects="1">
      <p:cViewPr varScale="1">
        <p:scale>
          <a:sx n="153" d="100"/>
          <a:sy n="153" d="100"/>
        </p:scale>
        <p:origin x="-696" y="-84"/>
      </p:cViewPr>
      <p:guideLst>
        <p:guide orient="horz" pos="1580"/>
        <p:guide pos="2881"/>
      </p:guideLst>
    </p:cSldViewPr>
  </p:slideViewPr>
  <p:outlineViewPr>
    <p:cViewPr>
      <p:scale>
        <a:sx n="33" d="100"/>
        <a:sy n="33" d="100"/>
      </p:scale>
      <p:origin x="0" y="255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3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42" cy="496860"/>
          </a:xfrm>
          <a:prstGeom prst="rect">
            <a:avLst/>
          </a:prstGeom>
        </p:spPr>
        <p:txBody>
          <a:bodyPr vert="horz" lIns="83852" tIns="41926" rIns="83852" bIns="41926" rtlCol="0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6218" y="0"/>
            <a:ext cx="2951142" cy="496860"/>
          </a:xfrm>
          <a:prstGeom prst="rect">
            <a:avLst/>
          </a:prstGeom>
        </p:spPr>
        <p:txBody>
          <a:bodyPr vert="horz" lIns="83852" tIns="41926" rIns="83852" bIns="41926" rtlCol="0"/>
          <a:lstStyle>
            <a:lvl1pPr algn="r">
              <a:defRPr sz="1100"/>
            </a:lvl1pPr>
          </a:lstStyle>
          <a:p>
            <a:fld id="{04A1D012-39D2-4A8B-8EEA-F4E461B58DE4}" type="datetimeFigureOut">
              <a:rPr lang="zh-CN" altLang="en-US" smtClean="0"/>
              <a:pPr/>
              <a:t>2020/11/6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480"/>
            <a:ext cx="2951142" cy="496859"/>
          </a:xfrm>
          <a:prstGeom prst="rect">
            <a:avLst/>
          </a:prstGeom>
        </p:spPr>
        <p:txBody>
          <a:bodyPr vert="horz" lIns="83852" tIns="41926" rIns="83852" bIns="41926" rtlCol="0" anchor="b"/>
          <a:lstStyle>
            <a:lvl1pPr algn="l">
              <a:defRPr sz="11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6218" y="9431480"/>
            <a:ext cx="2951142" cy="496859"/>
          </a:xfrm>
          <a:prstGeom prst="rect">
            <a:avLst/>
          </a:prstGeom>
        </p:spPr>
        <p:txBody>
          <a:bodyPr vert="horz" lIns="83852" tIns="41926" rIns="83852" bIns="41926" rtlCol="0" anchor="b"/>
          <a:lstStyle>
            <a:lvl1pPr algn="r">
              <a:defRPr sz="1100"/>
            </a:lvl1pPr>
          </a:lstStyle>
          <a:p>
            <a:fld id="{22CEEF28-FD62-4963-9538-B998E4322BA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462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42" cy="496860"/>
          </a:xfrm>
          <a:prstGeom prst="rect">
            <a:avLst/>
          </a:prstGeom>
        </p:spPr>
        <p:txBody>
          <a:bodyPr vert="horz" lIns="83852" tIns="41926" rIns="83852" bIns="41926" rtlCol="0"/>
          <a:lstStyle>
            <a:lvl1pPr algn="l">
              <a:defRPr sz="11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6218" y="0"/>
            <a:ext cx="2951142" cy="496860"/>
          </a:xfrm>
          <a:prstGeom prst="rect">
            <a:avLst/>
          </a:prstGeom>
        </p:spPr>
        <p:txBody>
          <a:bodyPr vert="horz" lIns="83852" tIns="41926" rIns="83852" bIns="41926" rtlCol="0"/>
          <a:lstStyle>
            <a:lvl1pPr algn="r">
              <a:defRPr sz="11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C185915-05D7-404D-8404-E43CE8F1F629}" type="datetimeFigureOut">
              <a:rPr lang="zh-CN" altLang="en-US"/>
              <a:pPr>
                <a:defRPr/>
              </a:pPr>
              <a:t>2020/11/6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4538"/>
            <a:ext cx="6618288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3852" tIns="41926" rIns="83852" bIns="41926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594" y="4716477"/>
            <a:ext cx="5447603" cy="4468784"/>
          </a:xfrm>
          <a:prstGeom prst="rect">
            <a:avLst/>
          </a:prstGeom>
        </p:spPr>
        <p:txBody>
          <a:bodyPr vert="horz" lIns="83852" tIns="41926" rIns="83852" bIns="41926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1480"/>
            <a:ext cx="2951142" cy="496859"/>
          </a:xfrm>
          <a:prstGeom prst="rect">
            <a:avLst/>
          </a:prstGeom>
        </p:spPr>
        <p:txBody>
          <a:bodyPr vert="horz" lIns="83852" tIns="41926" rIns="83852" bIns="41926" rtlCol="0" anchor="b"/>
          <a:lstStyle>
            <a:lvl1pPr algn="l">
              <a:defRPr sz="11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6218" y="9431480"/>
            <a:ext cx="2951142" cy="496859"/>
          </a:xfrm>
          <a:prstGeom prst="rect">
            <a:avLst/>
          </a:prstGeom>
        </p:spPr>
        <p:txBody>
          <a:bodyPr vert="horz" lIns="83852" tIns="41926" rIns="83852" bIns="41926" rtlCol="0" anchor="b"/>
          <a:lstStyle>
            <a:lvl1pPr algn="r">
              <a:defRPr sz="1100"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02D51BE-5B75-4160-8690-1F65A4A86E4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52293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D51BE-5B75-4160-8690-1F65A4A86E49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735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D51BE-5B75-4160-8690-1F65A4A86E49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872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D51BE-5B75-4160-8690-1F65A4A86E49}" type="slidenum">
              <a:rPr lang="zh-CN" altLang="en-US" smtClean="0"/>
              <a:pPr>
                <a:defRPr/>
              </a:pPr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83041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D51BE-5B75-4160-8690-1F65A4A86E49}" type="slidenum">
              <a:rPr lang="zh-CN" altLang="en-US" smtClean="0"/>
              <a:pPr>
                <a:defRPr/>
              </a:pPr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1719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D51BE-5B75-4160-8690-1F65A4A86E49}" type="slidenum">
              <a:rPr lang="zh-CN" altLang="en-US" smtClean="0"/>
              <a:pPr>
                <a:defRPr/>
              </a:pPr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57379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D51BE-5B75-4160-8690-1F65A4A86E49}" type="slidenum">
              <a:rPr lang="zh-CN" altLang="en-US" smtClean="0"/>
              <a:pPr>
                <a:defRPr/>
              </a:pPr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001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D51BE-5B75-4160-8690-1F65A4A86E49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16765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D51BE-5B75-4160-8690-1F65A4A86E49}" type="slidenum">
              <a:rPr lang="zh-CN" altLang="en-US" smtClean="0"/>
              <a:pPr>
                <a:defRPr/>
              </a:pPr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4483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1142921" y="1287135"/>
            <a:ext cx="6121759" cy="1102539"/>
          </a:xfrm>
          <a:prstGeom prst="rect">
            <a:avLst/>
          </a:prstGeom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14317" y="2797928"/>
            <a:ext cx="6051201" cy="6287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hlink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2275" y="204788"/>
            <a:ext cx="6994525" cy="8588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92275" y="1200150"/>
            <a:ext cx="6994525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D5803F1-E47E-4785-8DD5-12BC571F82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38217" y="205388"/>
            <a:ext cx="1748835" cy="4388733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691716" y="205388"/>
            <a:ext cx="5085226" cy="438873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5BA07DE-E367-4D45-A01F-F9B7C91C4C7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1716" y="205388"/>
            <a:ext cx="6995336" cy="85809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1691717" y="1199562"/>
            <a:ext cx="3417030" cy="33945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0022" y="1199562"/>
            <a:ext cx="3417030" cy="33945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B97B3BA8-C026-475B-B80C-9556C18B988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1691716" y="205388"/>
            <a:ext cx="6995336" cy="438873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8BA8D63-2DB2-484A-B2AA-7BF7DE3AE16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40000">
                <a:srgbClr val="F3F3F3"/>
              </a:gs>
              <a:gs pos="100000">
                <a:srgbClr val="E6E6E6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anchor="ctr"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/>
        </p:nvSpPr>
        <p:spPr bwMode="auto">
          <a:xfrm>
            <a:off x="0" y="4691062"/>
            <a:ext cx="9144000" cy="45243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zh-CN" altLang="en-U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1463" y="4806554"/>
            <a:ext cx="156091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zh-CN" altLang="en-US" sz="1050" dirty="0" smtClean="0">
                <a:solidFill>
                  <a:srgbClr val="7F7F7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自强不息   知行合一</a:t>
            </a:r>
          </a:p>
        </p:txBody>
      </p:sp>
      <p:sp>
        <p:nvSpPr>
          <p:cNvPr id="12" name="标题 8"/>
          <p:cNvSpPr>
            <a:spLocks noGrp="1"/>
          </p:cNvSpPr>
          <p:nvPr>
            <p:ph type="title"/>
          </p:nvPr>
        </p:nvSpPr>
        <p:spPr>
          <a:xfrm>
            <a:off x="380526" y="200225"/>
            <a:ext cx="7127801" cy="448449"/>
          </a:xfrm>
          <a:prstGeom prst="rect">
            <a:avLst/>
          </a:prstGeom>
        </p:spPr>
        <p:txBody>
          <a:bodyPr/>
          <a:lstStyle>
            <a:lvl1pPr algn="l">
              <a:defRPr sz="2400" b="1" baseline="0">
                <a:solidFill>
                  <a:srgbClr val="1D2088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0"/>
          </p:nvPr>
        </p:nvSpPr>
        <p:spPr>
          <a:xfrm>
            <a:off x="386416" y="835819"/>
            <a:ext cx="8351621" cy="368567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20000"/>
              </a:lnSpc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4738" y="23116"/>
            <a:ext cx="1594194" cy="650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204611"/>
            <a:ext cx="6994525" cy="521802"/>
          </a:xfrm>
          <a:prstGeom prst="rect">
            <a:avLst/>
          </a:prstGeom>
        </p:spPr>
        <p:txBody>
          <a:bodyPr/>
          <a:lstStyle>
            <a:lvl1pPr algn="l" rtl="0" eaLnBrk="1" fontAlgn="auto" hangingPunct="1">
              <a:spcBef>
                <a:spcPct val="0"/>
              </a:spcBef>
              <a:spcAft>
                <a:spcPts val="0"/>
              </a:spcAft>
              <a:defRPr lang="zh-CN" altLang="en-US" sz="2000" b="1" kern="1200" spc="50" dirty="0">
                <a:ln w="11430"/>
                <a:solidFill>
                  <a:srgbClr val="294B8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92275" y="1200150"/>
            <a:ext cx="6994525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grpSp>
        <p:nvGrpSpPr>
          <p:cNvPr id="8" name="组合 7"/>
          <p:cNvGrpSpPr/>
          <p:nvPr userDrawn="1"/>
        </p:nvGrpSpPr>
        <p:grpSpPr>
          <a:xfrm>
            <a:off x="334286" y="1131590"/>
            <a:ext cx="8486186" cy="3600400"/>
            <a:chOff x="334286" y="1926967"/>
            <a:chExt cx="8486186" cy="1914086"/>
          </a:xfrm>
        </p:grpSpPr>
        <p:sp>
          <p:nvSpPr>
            <p:cNvPr id="9" name="圆角矩形 13"/>
            <p:cNvSpPr>
              <a:spLocks noChangeArrowheads="1"/>
            </p:cNvSpPr>
            <p:nvPr/>
          </p:nvSpPr>
          <p:spPr bwMode="auto">
            <a:xfrm>
              <a:off x="334286" y="1926967"/>
              <a:ext cx="8486186" cy="1914086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20000"/>
                <a:lumOff val="80000"/>
                <a:alpha val="75000"/>
              </a:schemeClr>
            </a:solidFill>
            <a:ln w="19050" cmpd="dbl">
              <a:solidFill>
                <a:srgbClr val="294B87"/>
              </a:solidFill>
            </a:ln>
            <a:effectLst/>
          </p:spPr>
          <p:txBody>
            <a:bodyPr lIns="68574" tIns="34289" rIns="68574" bIns="34289" anchor="ctr"/>
            <a:lstStyle/>
            <a:p>
              <a:pPr>
                <a:lnSpc>
                  <a:spcPts val="1800"/>
                </a:lnSpc>
              </a:pPr>
              <a:endParaRPr lang="en-US" altLang="zh-CN" sz="14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TextBox 2"/>
            <p:cNvSpPr txBox="1"/>
            <p:nvPr/>
          </p:nvSpPr>
          <p:spPr>
            <a:xfrm>
              <a:off x="371738" y="1968845"/>
              <a:ext cx="8448734" cy="197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ts val="2400"/>
                </a:lnSpc>
                <a:spcAft>
                  <a:spcPts val="600"/>
                </a:spcAft>
              </a:pPr>
              <a:endParaRPr lang="en-US" altLang="zh-CN" sz="1600" b="1" dirty="0" smtClean="0">
                <a:solidFill>
                  <a:srgbClr val="294B87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82" y="3305096"/>
            <a:ext cx="7773156" cy="102189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82" y="2179876"/>
            <a:ext cx="7773156" cy="112522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2275" y="204788"/>
            <a:ext cx="6994525" cy="8588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691717" y="1199562"/>
            <a:ext cx="3417030" cy="33945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270022" y="1199562"/>
            <a:ext cx="3417030" cy="3394559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6EBBB70-8D5C-4223-8717-EB0BC60DAA1E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49" y="205388"/>
            <a:ext cx="8230104" cy="85809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6948" y="1151680"/>
            <a:ext cx="4040294" cy="4800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6948" y="1631758"/>
            <a:ext cx="4040294" cy="29623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79" y="1151680"/>
            <a:ext cx="4041974" cy="48007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79" y="1631758"/>
            <a:ext cx="4041974" cy="296236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C6B5EC17-ADCB-45B2-8E18-D07646B0781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92275" y="204788"/>
            <a:ext cx="6994525" cy="858837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7105188-DB98-4D32-A759-EEDFBAC6BC6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533F695-BD51-47E4-91FB-F32C1CE897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6949" y="205388"/>
            <a:ext cx="3008801" cy="87069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4947" y="205388"/>
            <a:ext cx="5112106" cy="438873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6949" y="1076078"/>
            <a:ext cx="3008801" cy="35180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110B9602-56F9-45BB-B4D0-EDAFEBA798E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514" y="3599947"/>
            <a:ext cx="5486736" cy="42589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514" y="459917"/>
            <a:ext cx="5486736" cy="308584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514" y="4025841"/>
            <a:ext cx="5486736" cy="6035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4683125"/>
            <a:ext cx="2133600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6E5BCF5F-6328-47FF-82C0-32B7C682BA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xfrm>
            <a:off x="3124200" y="4683125"/>
            <a:ext cx="2897188" cy="35877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pattFill prst="narVert">
          <a:fgClr>
            <a:srgbClr val="FAE6D2"/>
          </a:fgClr>
          <a:bgClr>
            <a:srgbClr val="FFFF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699542"/>
            <a:ext cx="9144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anchor="ctr"/>
          <a:lstStyle/>
          <a:p>
            <a:pPr algn="ctr" eaLnBrk="1" hangingPunct="1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Picture 7" descr="校徽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32240" y="120096"/>
            <a:ext cx="2376264" cy="50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8636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636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</a:defRPr>
      </a:lvl2pPr>
      <a:lvl3pPr algn="ctr" defTabSz="8636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</a:defRPr>
      </a:lvl3pPr>
      <a:lvl4pPr algn="ctr" defTabSz="8636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</a:defRPr>
      </a:lvl4pPr>
      <a:lvl5pPr algn="ctr" defTabSz="863600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</a:defRPr>
      </a:lvl5pPr>
      <a:lvl6pPr marL="457200" algn="ctr" defTabSz="8636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</a:defRPr>
      </a:lvl6pPr>
      <a:lvl7pPr marL="914400" algn="ctr" defTabSz="8636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</a:defRPr>
      </a:lvl7pPr>
      <a:lvl8pPr marL="1371600" algn="ctr" defTabSz="8636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</a:defRPr>
      </a:lvl8pPr>
      <a:lvl9pPr marL="1828800" algn="ctr" defTabSz="8636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panose="020B0604020202020204" pitchFamily="34" charset="0"/>
          <a:ea typeface="华文新魏" panose="02010800040101010101" pitchFamily="2" charset="-122"/>
        </a:defRPr>
      </a:lvl9pPr>
    </p:titleStyle>
    <p:bodyStyle>
      <a:lvl1pPr marL="323850" indent="-323850" algn="l" defTabSz="863600" rtl="0" eaLnBrk="0" fontAlgn="base" hangingPunct="0">
        <a:spcBef>
          <a:spcPct val="20000"/>
        </a:spcBef>
        <a:spcAft>
          <a:spcPct val="0"/>
        </a:spcAft>
        <a:buChar char="•"/>
        <a:defRPr sz="3000">
          <a:solidFill>
            <a:srgbClr val="FFFFFF"/>
          </a:solidFill>
          <a:latin typeface="+mn-lt"/>
          <a:ea typeface="+mn-ea"/>
          <a:cs typeface="+mn-cs"/>
        </a:defRPr>
      </a:lvl1pPr>
      <a:lvl2pPr marL="701675" indent="-269875" algn="l" defTabSz="863600" rtl="0" eaLnBrk="0" fontAlgn="base" hangingPunct="0">
        <a:spcBef>
          <a:spcPct val="20000"/>
        </a:spcBef>
        <a:spcAft>
          <a:spcPct val="0"/>
        </a:spcAft>
        <a:buChar char="–"/>
        <a:defRPr sz="2600">
          <a:solidFill>
            <a:srgbClr val="FFFFFF"/>
          </a:solidFill>
          <a:latin typeface="+mn-lt"/>
          <a:ea typeface="+mn-ea"/>
        </a:defRPr>
      </a:lvl2pPr>
      <a:lvl3pPr marL="1079500" indent="-215900" algn="l" defTabSz="863600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rgbClr val="FFFFFF"/>
          </a:solidFill>
          <a:latin typeface="+mn-lt"/>
          <a:ea typeface="+mn-ea"/>
        </a:defRPr>
      </a:lvl3pPr>
      <a:lvl4pPr marL="1511300" indent="-215900" algn="l" defTabSz="863600" rtl="0" eaLnBrk="0" fontAlgn="base" hangingPunct="0">
        <a:spcBef>
          <a:spcPct val="20000"/>
        </a:spcBef>
        <a:spcAft>
          <a:spcPct val="0"/>
        </a:spcAft>
        <a:buChar char="–"/>
        <a:defRPr sz="1900">
          <a:solidFill>
            <a:srgbClr val="FFFFFF"/>
          </a:solidFill>
          <a:latin typeface="+mn-lt"/>
          <a:ea typeface="+mn-ea"/>
        </a:defRPr>
      </a:lvl4pPr>
      <a:lvl5pPr marL="1945005" indent="-215900" algn="l" defTabSz="863600" rtl="0" eaLnBrk="0" fontAlgn="base" hangingPunct="0">
        <a:spcBef>
          <a:spcPct val="20000"/>
        </a:spcBef>
        <a:spcAft>
          <a:spcPct val="0"/>
        </a:spcAft>
        <a:buChar char="»"/>
        <a:defRPr sz="1900">
          <a:solidFill>
            <a:srgbClr val="FFFFFF"/>
          </a:solidFill>
          <a:latin typeface="+mn-lt"/>
          <a:ea typeface="+mn-ea"/>
        </a:defRPr>
      </a:lvl5pPr>
      <a:lvl6pPr marL="2402205" indent="-215900" algn="l" defTabSz="863600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FFFFFF"/>
          </a:solidFill>
          <a:latin typeface="+mn-lt"/>
          <a:ea typeface="+mn-ea"/>
        </a:defRPr>
      </a:lvl6pPr>
      <a:lvl7pPr marL="2859405" indent="-215900" algn="l" defTabSz="863600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FFFFFF"/>
          </a:solidFill>
          <a:latin typeface="+mn-lt"/>
          <a:ea typeface="+mn-ea"/>
        </a:defRPr>
      </a:lvl7pPr>
      <a:lvl8pPr marL="3316605" indent="-215900" algn="l" defTabSz="863600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FFFFFF"/>
          </a:solidFill>
          <a:latin typeface="+mn-lt"/>
          <a:ea typeface="+mn-ea"/>
        </a:defRPr>
      </a:lvl8pPr>
      <a:lvl9pPr marL="3773805" indent="-215900" algn="l" defTabSz="863600" rtl="0" fontAlgn="base">
        <a:spcBef>
          <a:spcPct val="20000"/>
        </a:spcBef>
        <a:spcAft>
          <a:spcPct val="0"/>
        </a:spcAft>
        <a:buChar char="»"/>
        <a:defRPr sz="1900">
          <a:solidFill>
            <a:srgbClr val="FFFFFF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2411760" y="1590316"/>
            <a:ext cx="5619542" cy="333362"/>
            <a:chOff x="1285875" y="836625"/>
            <a:chExt cx="8059259" cy="333363"/>
          </a:xfrm>
        </p:grpSpPr>
        <p:sp>
          <p:nvSpPr>
            <p:cNvPr id="4" name="Rectangle 6"/>
            <p:cNvSpPr>
              <a:spLocks noChangeArrowheads="1"/>
            </p:cNvSpPr>
            <p:nvPr/>
          </p:nvSpPr>
          <p:spPr bwMode="auto">
            <a:xfrm>
              <a:off x="2169080" y="847600"/>
              <a:ext cx="7176054" cy="292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txBody>
            <a:bodyPr lIns="0" tIns="0" rIns="0" bIns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900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900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一、系统登录</a:t>
              </a:r>
              <a:endParaRPr lang="zh-CN" altLang="zh-CN" sz="1900" b="1" kern="0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" name="组合 19"/>
            <p:cNvGrpSpPr/>
            <p:nvPr/>
          </p:nvGrpSpPr>
          <p:grpSpPr bwMode="auto">
            <a:xfrm>
              <a:off x="1285875" y="836625"/>
              <a:ext cx="668596" cy="333363"/>
              <a:chOff x="2260605" y="2073561"/>
              <a:chExt cx="849525" cy="666011"/>
            </a:xfrm>
          </p:grpSpPr>
          <p:sp>
            <p:nvSpPr>
              <p:cNvPr id="6" name="燕尾形 5"/>
              <p:cNvSpPr/>
              <p:nvPr/>
            </p:nvSpPr>
            <p:spPr>
              <a:xfrm>
                <a:off x="2611579" y="2073537"/>
                <a:ext cx="498223" cy="666035"/>
              </a:xfrm>
              <a:prstGeom prst="chevron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900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" name="燕尾形 6"/>
              <p:cNvSpPr/>
              <p:nvPr/>
            </p:nvSpPr>
            <p:spPr>
              <a:xfrm>
                <a:off x="2260605" y="2073537"/>
                <a:ext cx="498223" cy="666035"/>
              </a:xfrm>
              <a:prstGeom prst="chevron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900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" name="组合 2"/>
          <p:cNvGrpSpPr/>
          <p:nvPr/>
        </p:nvGrpSpPr>
        <p:grpSpPr bwMode="auto">
          <a:xfrm>
            <a:off x="2411759" y="2427734"/>
            <a:ext cx="5619543" cy="333374"/>
            <a:chOff x="1285876" y="836613"/>
            <a:chExt cx="8059258" cy="333375"/>
          </a:xfrm>
        </p:grpSpPr>
        <p:sp>
          <p:nvSpPr>
            <p:cNvPr id="9" name="Rectangle 6"/>
            <p:cNvSpPr>
              <a:spLocks noChangeArrowheads="1"/>
            </p:cNvSpPr>
            <p:nvPr/>
          </p:nvSpPr>
          <p:spPr bwMode="auto">
            <a:xfrm>
              <a:off x="2169080" y="847600"/>
              <a:ext cx="7176054" cy="292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txBody>
            <a:bodyPr lIns="0" tIns="0" rIns="0" bIns="0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900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900" b="1" kern="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二</a:t>
              </a:r>
              <a:r>
                <a:rPr lang="zh-CN" altLang="en-US" sz="1900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、采购操作流程</a:t>
              </a:r>
              <a:endParaRPr lang="zh-CN" altLang="zh-CN" sz="19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0" name="组合 19"/>
            <p:cNvGrpSpPr/>
            <p:nvPr/>
          </p:nvGrpSpPr>
          <p:grpSpPr bwMode="auto">
            <a:xfrm>
              <a:off x="1285876" y="836613"/>
              <a:ext cx="668336" cy="333375"/>
              <a:chOff x="2260607" y="2073537"/>
              <a:chExt cx="849195" cy="666035"/>
            </a:xfrm>
          </p:grpSpPr>
          <p:sp>
            <p:nvSpPr>
              <p:cNvPr id="11" name="燕尾形 10"/>
              <p:cNvSpPr/>
              <p:nvPr/>
            </p:nvSpPr>
            <p:spPr>
              <a:xfrm>
                <a:off x="2611579" y="2073537"/>
                <a:ext cx="498223" cy="666035"/>
              </a:xfrm>
              <a:prstGeom prst="chevron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900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" name="燕尾形 11"/>
              <p:cNvSpPr/>
              <p:nvPr/>
            </p:nvSpPr>
            <p:spPr>
              <a:xfrm>
                <a:off x="2260607" y="2073537"/>
                <a:ext cx="498224" cy="666035"/>
              </a:xfrm>
              <a:prstGeom prst="chevron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900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3" name="组合 2"/>
          <p:cNvGrpSpPr/>
          <p:nvPr/>
        </p:nvGrpSpPr>
        <p:grpSpPr bwMode="auto">
          <a:xfrm>
            <a:off x="2411760" y="3246500"/>
            <a:ext cx="5619542" cy="333362"/>
            <a:chOff x="1285875" y="836625"/>
            <a:chExt cx="8277077" cy="333363"/>
          </a:xfrm>
        </p:grpSpPr>
        <p:sp>
          <p:nvSpPr>
            <p:cNvPr id="14" name="Rectangle 6"/>
            <p:cNvSpPr>
              <a:spLocks noChangeArrowheads="1"/>
            </p:cNvSpPr>
            <p:nvPr/>
          </p:nvSpPr>
          <p:spPr bwMode="auto">
            <a:xfrm>
              <a:off x="2169080" y="847598"/>
              <a:ext cx="7393872" cy="292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txBody>
            <a:bodyPr wrap="square"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900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900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三、网上商城操作流程</a:t>
              </a:r>
              <a:endParaRPr lang="zh-CN" altLang="en-US" sz="19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5" name="组合 19"/>
            <p:cNvGrpSpPr/>
            <p:nvPr/>
          </p:nvGrpSpPr>
          <p:grpSpPr bwMode="auto">
            <a:xfrm>
              <a:off x="1285875" y="836625"/>
              <a:ext cx="668596" cy="333363"/>
              <a:chOff x="2260605" y="2073561"/>
              <a:chExt cx="849525" cy="666011"/>
            </a:xfrm>
          </p:grpSpPr>
          <p:sp>
            <p:nvSpPr>
              <p:cNvPr id="16" name="燕尾形 15"/>
              <p:cNvSpPr/>
              <p:nvPr/>
            </p:nvSpPr>
            <p:spPr>
              <a:xfrm>
                <a:off x="2611579" y="2073537"/>
                <a:ext cx="498223" cy="666035"/>
              </a:xfrm>
              <a:prstGeom prst="chevron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900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燕尾形 16"/>
              <p:cNvSpPr/>
              <p:nvPr/>
            </p:nvSpPr>
            <p:spPr>
              <a:xfrm>
                <a:off x="2260605" y="2073537"/>
                <a:ext cx="498223" cy="666035"/>
              </a:xfrm>
              <a:prstGeom prst="chevron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900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组合 2"/>
          <p:cNvGrpSpPr/>
          <p:nvPr/>
        </p:nvGrpSpPr>
        <p:grpSpPr bwMode="auto">
          <a:xfrm>
            <a:off x="2411759" y="3966568"/>
            <a:ext cx="5619543" cy="333374"/>
            <a:chOff x="1285876" y="836613"/>
            <a:chExt cx="8059257" cy="333375"/>
          </a:xfrm>
        </p:grpSpPr>
        <p:sp>
          <p:nvSpPr>
            <p:cNvPr id="19" name="Rectangle 6"/>
            <p:cNvSpPr>
              <a:spLocks noChangeArrowheads="1"/>
            </p:cNvSpPr>
            <p:nvPr/>
          </p:nvSpPr>
          <p:spPr bwMode="auto">
            <a:xfrm>
              <a:off x="2169080" y="847600"/>
              <a:ext cx="7176053" cy="2923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</a:effectLst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900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r>
                <a:rPr lang="zh-CN" altLang="en-US" sz="1900" b="1" kern="0" dirty="0" smtClean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四、</a:t>
              </a:r>
              <a:endParaRPr lang="zh-CN" altLang="zh-CN" sz="1900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20" name="组合 19"/>
            <p:cNvGrpSpPr/>
            <p:nvPr/>
          </p:nvGrpSpPr>
          <p:grpSpPr bwMode="auto">
            <a:xfrm>
              <a:off x="1285876" y="836613"/>
              <a:ext cx="668336" cy="333375"/>
              <a:chOff x="2260607" y="2073537"/>
              <a:chExt cx="849195" cy="666035"/>
            </a:xfrm>
          </p:grpSpPr>
          <p:sp>
            <p:nvSpPr>
              <p:cNvPr id="21" name="燕尾形 20"/>
              <p:cNvSpPr/>
              <p:nvPr/>
            </p:nvSpPr>
            <p:spPr>
              <a:xfrm>
                <a:off x="2611579" y="2073537"/>
                <a:ext cx="498223" cy="666035"/>
              </a:xfrm>
              <a:prstGeom prst="chevron">
                <a:avLst/>
              </a:prstGeom>
              <a:solidFill>
                <a:schemeClr val="bg1">
                  <a:lumMod val="40000"/>
                  <a:lumOff val="6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900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燕尾形 21"/>
              <p:cNvSpPr/>
              <p:nvPr/>
            </p:nvSpPr>
            <p:spPr>
              <a:xfrm>
                <a:off x="2260607" y="2073537"/>
                <a:ext cx="498224" cy="666035"/>
              </a:xfrm>
              <a:prstGeom prst="chevron">
                <a:avLst/>
              </a:prstGeom>
              <a:solidFill>
                <a:schemeClr val="bg1">
                  <a:lumMod val="60000"/>
                  <a:lumOff val="40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900" ker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3" name="矩形 32"/>
          <p:cNvSpPr/>
          <p:nvPr/>
        </p:nvSpPr>
        <p:spPr>
          <a:xfrm>
            <a:off x="-1" y="0"/>
            <a:ext cx="1585293" cy="51435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0800000" scaled="1"/>
            <a:tileRect/>
          </a:gra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CCE8C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文本框 9"/>
          <p:cNvSpPr txBox="1"/>
          <p:nvPr/>
        </p:nvSpPr>
        <p:spPr>
          <a:xfrm>
            <a:off x="1433846" y="267494"/>
            <a:ext cx="1925745" cy="507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0" hangingPunct="0">
              <a:defRPr/>
            </a:pPr>
            <a:r>
              <a:rPr lang="en-US" altLang="zh-CN" sz="2700" b="1" dirty="0" smtClean="0">
                <a:solidFill>
                  <a:schemeClr val="bg2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4050" b="1" dirty="0">
              <a:solidFill>
                <a:schemeClr val="bg2">
                  <a:lumMod val="90000"/>
                  <a:lumOff val="1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78843" y="1707654"/>
            <a:ext cx="6480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汇报内容</a:t>
            </a:r>
            <a:endParaRPr lang="zh-CN" altLang="en-US" sz="32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491880" y="393061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温馨提示</a:t>
            </a:r>
            <a:endParaRPr lang="zh-CN" altLang="zh-CN" b="1" kern="0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702473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>
          <a:xfrm>
            <a:off x="323528" y="771550"/>
            <a:ext cx="8363272" cy="599768"/>
          </a:xfrm>
        </p:spPr>
        <p:txBody>
          <a:bodyPr/>
          <a:lstStyle/>
          <a:p>
            <a:r>
              <a:rPr lang="en-US" altLang="zh-CN" sz="1200" dirty="0" smtClean="0"/>
              <a:t>      </a:t>
            </a:r>
            <a:r>
              <a:rPr lang="zh-CN" altLang="zh-CN" sz="1200" dirty="0" smtClean="0"/>
              <a:t>录入物资信息，售后服务要求等，再提交申请。注意若是</a:t>
            </a:r>
            <a:r>
              <a:rPr lang="zh-CN" altLang="zh-CN" sz="1200" dirty="0" smtClean="0">
                <a:solidFill>
                  <a:srgbClr val="FF0000"/>
                </a:solidFill>
              </a:rPr>
              <a:t>确定品牌型号的网上竞价</a:t>
            </a:r>
            <a:r>
              <a:rPr lang="zh-CN" altLang="zh-CN" sz="1200" dirty="0" smtClean="0"/>
              <a:t>，采购物资必须明确</a:t>
            </a:r>
            <a:r>
              <a:rPr lang="zh-CN" altLang="zh-CN" sz="1200" dirty="0" smtClean="0">
                <a:solidFill>
                  <a:srgbClr val="FF0000"/>
                </a:solidFill>
              </a:rPr>
              <a:t>具体的品牌，型号、技术规格和服务要求</a:t>
            </a:r>
            <a:r>
              <a:rPr lang="zh-CN" altLang="zh-CN" sz="1200" dirty="0" smtClean="0"/>
              <a:t>。这是对供应商报价产品的全部技术约束。</a:t>
            </a:r>
            <a:endParaRPr lang="zh-CN" altLang="zh-CN" sz="1200" dirty="0">
              <a:solidFill>
                <a:srgbClr val="FF0000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267494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400" b="1" spc="50" dirty="0" smtClean="0">
                <a:ln w="11430"/>
                <a:solidFill>
                  <a:srgbClr val="294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办理采购</a:t>
            </a:r>
            <a:endParaRPr lang="zh-CN" altLang="en-US" sz="2400" b="1" spc="50" dirty="0">
              <a:ln w="11430"/>
              <a:solidFill>
                <a:srgbClr val="294B8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29" y="1275606"/>
            <a:ext cx="8443043" cy="345638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339752" y="4599007"/>
            <a:ext cx="84430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tabLst>
                <a:tab pos="266700" algn="l"/>
              </a:tabLst>
            </a:pPr>
            <a:r>
              <a:rPr lang="zh-CN" altLang="en-US" sz="600" dirty="0" smtClean="0">
                <a:latin typeface="Calibri" pitchFamily="34" charset="0"/>
                <a:cs typeface="Times New Roman" pitchFamily="18" charset="0"/>
              </a:rPr>
              <a:t>需要</a:t>
            </a:r>
            <a:r>
              <a:rPr lang="zh-CN" altLang="en-US" sz="600" dirty="0">
                <a:latin typeface="Calibri" pitchFamily="34" charset="0"/>
                <a:cs typeface="Times New Roman" pitchFamily="18" charset="0"/>
              </a:rPr>
              <a:t>添加多个物资</a:t>
            </a:r>
            <a:r>
              <a:rPr lang="zh-CN" altLang="en-US" sz="600" dirty="0" smtClean="0">
                <a:latin typeface="Calibri" pitchFamily="34" charset="0"/>
                <a:cs typeface="Times New Roman" pitchFamily="18" charset="0"/>
              </a:rPr>
              <a:t>，可选择</a:t>
            </a:r>
            <a:endParaRPr lang="en-US" altLang="zh-CN" sz="600" dirty="0" smtClean="0">
              <a:latin typeface="Calibri" pitchFamily="34" charset="0"/>
              <a:cs typeface="Times New Roman" pitchFamily="18" charset="0"/>
            </a:endParaRPr>
          </a:p>
          <a:p>
            <a:pPr lvl="0">
              <a:tabLst>
                <a:tab pos="266700" algn="l"/>
              </a:tabLst>
            </a:pPr>
            <a:r>
              <a:rPr lang="zh-CN" altLang="en-US" sz="600" dirty="0" smtClean="0">
                <a:latin typeface="Calibri" pitchFamily="34" charset="0"/>
                <a:cs typeface="Times New Roman" pitchFamily="18" charset="0"/>
              </a:rPr>
              <a:t>保存并</a:t>
            </a:r>
            <a:r>
              <a:rPr lang="zh-CN" altLang="en-US" sz="600" dirty="0">
                <a:latin typeface="Calibri" pitchFamily="34" charset="0"/>
                <a:cs typeface="Times New Roman" pitchFamily="18" charset="0"/>
              </a:rPr>
              <a:t>继续添加</a:t>
            </a:r>
            <a:r>
              <a:rPr lang="zh-CN" altLang="en-US" sz="600" dirty="0" smtClean="0">
                <a:latin typeface="Calibri" pitchFamily="34" charset="0"/>
                <a:cs typeface="Times New Roman" pitchFamily="18" charset="0"/>
              </a:rPr>
              <a:t>明细功能。</a:t>
            </a:r>
            <a:endParaRPr lang="zh-CN" altLang="en-US" sz="600" dirty="0"/>
          </a:p>
        </p:txBody>
      </p:sp>
      <p:cxnSp>
        <p:nvCxnSpPr>
          <p:cNvPr id="11" name="直接箭头连接符 10"/>
          <p:cNvCxnSpPr/>
          <p:nvPr/>
        </p:nvCxnSpPr>
        <p:spPr>
          <a:xfrm flipV="1">
            <a:off x="7596336" y="2209590"/>
            <a:ext cx="432048" cy="2901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箭头连接符 11"/>
          <p:cNvCxnSpPr>
            <a:stCxn id="16" idx="2"/>
          </p:cNvCxnSpPr>
          <p:nvPr/>
        </p:nvCxnSpPr>
        <p:spPr>
          <a:xfrm flipH="1" flipV="1">
            <a:off x="1835696" y="4587974"/>
            <a:ext cx="517376" cy="1502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椭圆 15"/>
          <p:cNvSpPr/>
          <p:nvPr/>
        </p:nvSpPr>
        <p:spPr>
          <a:xfrm>
            <a:off x="2353072" y="4528378"/>
            <a:ext cx="1066800" cy="419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6876256" y="2499742"/>
            <a:ext cx="1152128" cy="432048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6833572" y="2593816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600" dirty="0">
                <a:latin typeface="Calibri" pitchFamily="34" charset="0"/>
                <a:cs typeface="Times New Roman" pitchFamily="18" charset="0"/>
              </a:rPr>
              <a:t>写好明细清单后，需修改与</a:t>
            </a:r>
            <a:r>
              <a:rPr lang="zh-CN" altLang="zh-CN" sz="600" dirty="0" smtClean="0">
                <a:latin typeface="Calibri" pitchFamily="34" charset="0"/>
                <a:cs typeface="Times New Roman" pitchFamily="18" charset="0"/>
              </a:rPr>
              <a:t>添加</a:t>
            </a:r>
            <a:endParaRPr lang="en-US" altLang="zh-CN" sz="600" dirty="0" smtClean="0">
              <a:latin typeface="Calibri" pitchFamily="34" charset="0"/>
              <a:cs typeface="Times New Roman" pitchFamily="18" charset="0"/>
            </a:endParaRPr>
          </a:p>
          <a:p>
            <a:r>
              <a:rPr lang="zh-CN" altLang="zh-CN" sz="600" dirty="0" smtClean="0">
                <a:latin typeface="Calibri" pitchFamily="34" charset="0"/>
                <a:cs typeface="Times New Roman" pitchFamily="18" charset="0"/>
              </a:rPr>
              <a:t>项目</a:t>
            </a:r>
            <a:r>
              <a:rPr lang="zh-CN" altLang="zh-CN" sz="600" dirty="0">
                <a:latin typeface="Calibri" pitchFamily="34" charset="0"/>
                <a:cs typeface="Times New Roman" pitchFamily="18" charset="0"/>
              </a:rPr>
              <a:t>信息，</a:t>
            </a:r>
            <a:r>
              <a:rPr lang="zh-CN" altLang="en-US" sz="600" dirty="0">
                <a:latin typeface="Calibri" pitchFamily="34" charset="0"/>
                <a:cs typeface="Times New Roman" pitchFamily="18" charset="0"/>
              </a:rPr>
              <a:t>可以</a:t>
            </a:r>
            <a:r>
              <a:rPr lang="zh-CN" altLang="zh-CN" sz="600" dirty="0">
                <a:latin typeface="Calibri" pitchFamily="34" charset="0"/>
                <a:cs typeface="Times New Roman" pitchFamily="18" charset="0"/>
              </a:rPr>
              <a:t>使用存草稿功能。</a:t>
            </a:r>
            <a:endParaRPr lang="zh-CN" altLang="zh-CN" sz="600" dirty="0">
              <a:cs typeface="宋体" pitchFamily="2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Rectangle 1"/>
          <p:cNvSpPr>
            <a:spLocks noChangeArrowheads="1"/>
          </p:cNvSpPr>
          <p:nvPr/>
        </p:nvSpPr>
        <p:spPr bwMode="auto">
          <a:xfrm>
            <a:off x="487864" y="764490"/>
            <a:ext cx="372409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或者批量导入功能（需下载系统模板导入），如图：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4" name="图片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11560" y="1419542"/>
            <a:ext cx="7920880" cy="2880400"/>
          </a:xfrm>
          <a:prstGeom prst="rect">
            <a:avLst/>
          </a:prstGeom>
        </p:spPr>
      </p:pic>
      <p:sp>
        <p:nvSpPr>
          <p:cNvPr id="174082" name="Rectangle 2"/>
          <p:cNvSpPr>
            <a:spLocks noChangeArrowheads="1"/>
          </p:cNvSpPr>
          <p:nvPr/>
        </p:nvSpPr>
        <p:spPr bwMode="auto">
          <a:xfrm>
            <a:off x="467544" y="4436898"/>
            <a:ext cx="310854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填写完采购明细信息后选择“保存”即可。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95536" y="267494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400" b="1" spc="50" dirty="0" smtClean="0">
                <a:ln w="11430"/>
                <a:solidFill>
                  <a:srgbClr val="294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办理采购</a:t>
            </a:r>
          </a:p>
        </p:txBody>
      </p:sp>
    </p:spTree>
    <p:extLst>
      <p:ext uri="{BB962C8B-B14F-4D97-AF65-F5344CB8AC3E}">
        <p14:creationId xmlns:p14="http://schemas.microsoft.com/office/powerpoint/2010/main" val="3189742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2" y="1180455"/>
            <a:ext cx="8064896" cy="311948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843558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填写购置经费</a:t>
            </a:r>
            <a:endParaRPr lang="zh-CN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467544" y="267494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400" b="1" spc="50" dirty="0" smtClean="0">
                <a:ln w="11430"/>
                <a:solidFill>
                  <a:srgbClr val="294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办理采购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33F695-BD51-47E4-91FB-F32C1CE8977C}" type="slidenum">
              <a:rPr kumimoji="0" lang="en-US" altLang="zh-CN" sz="18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zh-CN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5536" y="752966"/>
            <a:ext cx="5262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核对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经费卡号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，项目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负责人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，本次采购使用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金额</a:t>
            </a:r>
            <a:r>
              <a:rPr kumimoji="0" lang="zh-CN" alt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536" y="267494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b="1" i="0" u="none" strike="noStrike" kern="1200" cap="none" spc="50" normalizeH="0" baseline="0" noProof="0" dirty="0" smtClean="0">
                <a:ln w="11430"/>
                <a:solidFill>
                  <a:srgbClr val="294B87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办理采购</a:t>
            </a:r>
          </a:p>
        </p:txBody>
      </p:sp>
      <p:pic>
        <p:nvPicPr>
          <p:cNvPr id="5" name="图片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568" y="1347614"/>
            <a:ext cx="7776864" cy="30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86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33F695-BD51-47E4-91FB-F32C1CE8977C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341150" y="731480"/>
            <a:ext cx="3438762" cy="3732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zh-CN" altLang="en-US" b="1" dirty="0" smtClean="0"/>
              <a:t>第三步：提交采购申请（</a:t>
            </a:r>
            <a:r>
              <a:rPr lang="zh-CN" altLang="en-US" b="1" dirty="0" smtClean="0">
                <a:solidFill>
                  <a:srgbClr val="FF0000"/>
                </a:solidFill>
              </a:rPr>
              <a:t>涂抹</a:t>
            </a:r>
            <a:r>
              <a:rPr lang="zh-CN" altLang="en-US" b="1" dirty="0" smtClean="0"/>
              <a:t>）</a:t>
            </a:r>
            <a:endParaRPr lang="en-US" altLang="zh-CN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267494"/>
            <a:ext cx="14414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400" b="1" spc="50" dirty="0" smtClean="0">
                <a:ln w="11430"/>
                <a:solidFill>
                  <a:srgbClr val="294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提交申请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2" y="1178870"/>
            <a:ext cx="8532440" cy="3481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33F695-BD51-47E4-91FB-F32C1CE8977C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3" name="矩形 2"/>
          <p:cNvSpPr/>
          <p:nvPr/>
        </p:nvSpPr>
        <p:spPr>
          <a:xfrm>
            <a:off x="323528" y="267494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zh-CN" altLang="en-US" sz="2400" b="1" spc="50" dirty="0" smtClean="0">
                <a:ln w="11430"/>
                <a:solidFill>
                  <a:srgbClr val="294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提交申请</a:t>
            </a:r>
          </a:p>
        </p:txBody>
      </p:sp>
      <p:sp>
        <p:nvSpPr>
          <p:cNvPr id="179201" name="Rectangle 1"/>
          <p:cNvSpPr>
            <a:spLocks noChangeArrowheads="1"/>
          </p:cNvSpPr>
          <p:nvPr/>
        </p:nvSpPr>
        <p:spPr bwMode="auto">
          <a:xfrm>
            <a:off x="0" y="771550"/>
            <a:ext cx="932452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第四步：确认采购信息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并提交申请</a:t>
            </a:r>
            <a:endParaRPr kumimoji="0" 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sz="1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提醒：请注意采购信息一经提交，在通过上线审核后即不允许撤回修改，所以请仔细确认相关参数信息进行返回修改或提交申</a:t>
            </a:r>
            <a:r>
              <a:rPr lang="zh-CN" altLang="en-US" sz="1200" dirty="0" smtClean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请！</a:t>
            </a:r>
            <a:endParaRPr kumimoji="0" lang="zh-C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476" y="1707654"/>
            <a:ext cx="6865908" cy="25922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9"/>
          <p:cNvSpPr/>
          <p:nvPr/>
        </p:nvSpPr>
        <p:spPr>
          <a:xfrm>
            <a:off x="1136650" y="1347614"/>
            <a:ext cx="6732000" cy="2880000"/>
          </a:xfrm>
          <a:prstGeom prst="roundRect">
            <a:avLst>
              <a:gd name="adj" fmla="val 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68574" tIns="34289" rIns="68574" bIns="34289" anchor="ctr"/>
          <a:lstStyle/>
          <a:p>
            <a:pPr algn="ctr" eaLnBrk="1" latinLnBrk="0" hangingPunct="1">
              <a:lnSpc>
                <a:spcPct val="100000"/>
              </a:lnSpc>
            </a:pPr>
            <a:r>
              <a:rPr lang="zh-CN" altLang="zh-CN" sz="40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一、</a:t>
            </a:r>
            <a:r>
              <a:rPr lang="zh-CN" altLang="en-US" sz="40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系统登录</a:t>
            </a:r>
            <a:endParaRPr lang="zh-CN" altLang="en-US" sz="3200" dirty="0">
              <a:ln w="10160">
                <a:noFill/>
                <a:prstDash val="solid"/>
              </a:ln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83"/>
          <p:cNvSpPr/>
          <p:nvPr/>
        </p:nvSpPr>
        <p:spPr bwMode="auto">
          <a:xfrm rot="16377237">
            <a:off x="1317335" y="4396741"/>
            <a:ext cx="465823" cy="450884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83"/>
          <p:cNvSpPr/>
          <p:nvPr/>
        </p:nvSpPr>
        <p:spPr bwMode="auto">
          <a:xfrm rot="16377237">
            <a:off x="733300" y="4679252"/>
            <a:ext cx="327186" cy="305882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80"/>
          <p:cNvSpPr/>
          <p:nvPr/>
        </p:nvSpPr>
        <p:spPr bwMode="auto">
          <a:xfrm>
            <a:off x="425945" y="4413267"/>
            <a:ext cx="201888" cy="208916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83"/>
          <p:cNvSpPr/>
          <p:nvPr/>
        </p:nvSpPr>
        <p:spPr bwMode="auto">
          <a:xfrm rot="16377237">
            <a:off x="2250441" y="4504583"/>
            <a:ext cx="179413" cy="135743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80"/>
          <p:cNvSpPr/>
          <p:nvPr/>
        </p:nvSpPr>
        <p:spPr bwMode="auto">
          <a:xfrm>
            <a:off x="120282" y="4672040"/>
            <a:ext cx="406491" cy="388726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83"/>
          <p:cNvSpPr/>
          <p:nvPr/>
        </p:nvSpPr>
        <p:spPr bwMode="auto">
          <a:xfrm rot="16377237">
            <a:off x="2151" y="4461226"/>
            <a:ext cx="179413" cy="135743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80"/>
          <p:cNvSpPr/>
          <p:nvPr/>
        </p:nvSpPr>
        <p:spPr bwMode="auto">
          <a:xfrm>
            <a:off x="1787392" y="4794535"/>
            <a:ext cx="201888" cy="208916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80"/>
          <p:cNvSpPr/>
          <p:nvPr/>
        </p:nvSpPr>
        <p:spPr bwMode="auto">
          <a:xfrm>
            <a:off x="224057" y="3795886"/>
            <a:ext cx="201888" cy="208916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/>
        </p:nvSpPr>
        <p:spPr>
          <a:xfrm>
            <a:off x="298450" y="204611"/>
            <a:ext cx="2977406" cy="521979"/>
          </a:xfrm>
          <a:prstGeom prst="rect">
            <a:avLst/>
          </a:prstGeom>
        </p:spPr>
        <p:txBody>
          <a:bodyPr lIns="68574" tIns="34289" rIns="68574" bIns="3428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294B8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系统登录入口</a:t>
            </a:r>
            <a:endParaRPr lang="zh-CN" altLang="en-US" sz="2400" b="1" dirty="0">
              <a:solidFill>
                <a:srgbClr val="294B8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1347614"/>
            <a:ext cx="7740352" cy="237626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0" y="3363838"/>
            <a:ext cx="7740352" cy="1728192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23528" y="762258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一、系统登录</a:t>
            </a:r>
            <a:endParaRPr lang="zh-CN" altLang="en-US" b="1" dirty="0"/>
          </a:p>
        </p:txBody>
      </p:sp>
      <p:sp>
        <p:nvSpPr>
          <p:cNvPr id="16" name="矩形 15"/>
          <p:cNvSpPr/>
          <p:nvPr/>
        </p:nvSpPr>
        <p:spPr>
          <a:xfrm>
            <a:off x="323528" y="1070615"/>
            <a:ext cx="85689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输入网址（</a:t>
            </a:r>
            <a:r>
              <a:rPr lang="en-US" altLang="zh-CN" sz="1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http://lamd.hrbeu.edu.cn/</a:t>
            </a:r>
            <a:r>
              <a:rPr lang="zh-CN" altLang="zh-CN" sz="1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）点击进入国有资产管理处网站，如下图：</a:t>
            </a:r>
            <a:endParaRPr lang="zh-CN" altLang="zh-CN" sz="1200" kern="100" dirty="0">
              <a:latin typeface="Times New Roman" panose="02020603050405020304" pitchFamily="18" charset="0"/>
            </a:endParaRPr>
          </a:p>
        </p:txBody>
      </p:sp>
      <p:cxnSp>
        <p:nvCxnSpPr>
          <p:cNvPr id="18" name="直接箭头连接符 17"/>
          <p:cNvCxnSpPr/>
          <p:nvPr/>
        </p:nvCxnSpPr>
        <p:spPr>
          <a:xfrm flipH="1" flipV="1">
            <a:off x="5364088" y="4227934"/>
            <a:ext cx="622558" cy="72008"/>
          </a:xfrm>
          <a:prstGeom prst="straightConnector1">
            <a:avLst/>
          </a:prstGeom>
          <a:ln w="1905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33949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33950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294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系统登录入口</a:t>
            </a:r>
          </a:p>
        </p:txBody>
      </p:sp>
      <p:sp>
        <p:nvSpPr>
          <p:cNvPr id="4" name="矩形 3"/>
          <p:cNvSpPr/>
          <p:nvPr/>
        </p:nvSpPr>
        <p:spPr>
          <a:xfrm>
            <a:off x="395536" y="915566"/>
            <a:ext cx="295465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zh-CN" altLang="zh-CN" sz="1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使用</a:t>
            </a:r>
            <a:r>
              <a:rPr lang="zh-CN" altLang="zh-CN" sz="1200" kern="100" dirty="0">
                <a:solidFill>
                  <a:srgbClr val="FF0000"/>
                </a:solidFill>
                <a:latin typeface="Times New Roman" panose="02020603050405020304" pitchFamily="18" charset="0"/>
              </a:rPr>
              <a:t>统一身份认证</a:t>
            </a:r>
            <a:r>
              <a:rPr lang="zh-CN" altLang="zh-CN" sz="1200" kern="100" dirty="0">
                <a:solidFill>
                  <a:srgbClr val="000000"/>
                </a:solidFill>
                <a:latin typeface="Times New Roman" panose="02020603050405020304" pitchFamily="18" charset="0"/>
              </a:rPr>
              <a:t>的账号、密码进行登录</a:t>
            </a:r>
          </a:p>
        </p:txBody>
      </p:sp>
      <p:pic>
        <p:nvPicPr>
          <p:cNvPr id="5" name="图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75606"/>
            <a:ext cx="7776864" cy="2367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椭圆 7"/>
          <p:cNvSpPr/>
          <p:nvPr/>
        </p:nvSpPr>
        <p:spPr>
          <a:xfrm>
            <a:off x="7308304" y="2139702"/>
            <a:ext cx="1152128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800" dirty="0" smtClean="0">
                <a:solidFill>
                  <a:srgbClr val="FF0000"/>
                </a:solidFill>
              </a:rPr>
              <a:t>与网上办事中心登录的工号和密码一致</a:t>
            </a:r>
            <a:endParaRPr lang="zh-CN" altLang="en-US" sz="800" dirty="0">
              <a:solidFill>
                <a:srgbClr val="FF0000"/>
              </a:solidFill>
            </a:endParaRPr>
          </a:p>
        </p:txBody>
      </p:sp>
      <p:cxnSp>
        <p:nvCxnSpPr>
          <p:cNvPr id="10" name="直接箭头连接符 9"/>
          <p:cNvCxnSpPr>
            <a:stCxn id="8" idx="3"/>
          </p:cNvCxnSpPr>
          <p:nvPr/>
        </p:nvCxnSpPr>
        <p:spPr>
          <a:xfrm flipH="1">
            <a:off x="7069808" y="2569941"/>
            <a:ext cx="407221" cy="2178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7199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33F695-BD51-47E4-91FB-F32C1CE8977C}" type="slidenum">
              <a:rPr lang="en-US" altLang="zh-CN" smtClean="0"/>
              <a:pPr>
                <a:defRPr/>
              </a:pPr>
              <a:t>5</a:t>
            </a:fld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395536" y="77155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/>
              <a:t>二、系统界面说明</a:t>
            </a:r>
            <a:endParaRPr lang="zh-CN" altLang="en-US" b="1" dirty="0"/>
          </a:p>
        </p:txBody>
      </p:sp>
      <p:sp>
        <p:nvSpPr>
          <p:cNvPr id="4" name="矩形 3"/>
          <p:cNvSpPr/>
          <p:nvPr/>
        </p:nvSpPr>
        <p:spPr>
          <a:xfrm>
            <a:off x="539552" y="1101973"/>
            <a:ext cx="81472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 algn="just">
              <a:spcAft>
                <a:spcPts val="0"/>
              </a:spcAft>
            </a:pPr>
            <a:r>
              <a:rPr lang="zh-CN" altLang="zh-CN" sz="1200" kern="100" dirty="0">
                <a:latin typeface="Times New Roman" panose="02020603050405020304" pitchFamily="18" charset="0"/>
              </a:rPr>
              <a:t>根据主要功能和布局设计，可以把整个界面大致</a:t>
            </a:r>
            <a:r>
              <a:rPr lang="zh-CN" altLang="zh-CN" sz="1200" kern="100" dirty="0" smtClean="0">
                <a:latin typeface="Times New Roman" panose="02020603050405020304" pitchFamily="18" charset="0"/>
              </a:rPr>
              <a:t>分成</a:t>
            </a:r>
            <a:r>
              <a:rPr lang="zh-CN" altLang="en-US" sz="1200" kern="100" dirty="0">
                <a:latin typeface="Times New Roman" panose="02020603050405020304" pitchFamily="18" charset="0"/>
              </a:rPr>
              <a:t>功能区</a:t>
            </a:r>
            <a:r>
              <a:rPr lang="zh-CN" altLang="zh-CN" sz="1200" kern="100" dirty="0" smtClean="0">
                <a:latin typeface="Times New Roman" panose="02020603050405020304" pitchFamily="18" charset="0"/>
              </a:rPr>
              <a:t>、</a:t>
            </a:r>
            <a:r>
              <a:rPr lang="zh-CN" altLang="en-US" sz="1200" kern="100" dirty="0" smtClean="0">
                <a:latin typeface="Times New Roman" panose="02020603050405020304" pitchFamily="18" charset="0"/>
              </a:rPr>
              <a:t>常用功能模块</a:t>
            </a:r>
            <a:r>
              <a:rPr lang="zh-CN" altLang="zh-CN" sz="1200" kern="100" dirty="0" smtClean="0">
                <a:latin typeface="Times New Roman" panose="02020603050405020304" pitchFamily="18" charset="0"/>
              </a:rPr>
              <a:t>，</a:t>
            </a:r>
            <a:r>
              <a:rPr lang="zh-CN" altLang="en-US" sz="1200" kern="100" dirty="0" smtClean="0">
                <a:latin typeface="Times New Roman" panose="02020603050405020304" pitchFamily="18" charset="0"/>
              </a:rPr>
              <a:t>动态通知三大区域，</a:t>
            </a:r>
            <a:r>
              <a:rPr lang="zh-CN" altLang="zh-CN" sz="1200" kern="100" dirty="0" smtClean="0">
                <a:latin typeface="Times New Roman" panose="02020603050405020304" pitchFamily="18" charset="0"/>
              </a:rPr>
              <a:t>后面</a:t>
            </a:r>
            <a:r>
              <a:rPr lang="zh-CN" altLang="zh-CN" sz="1200" kern="100" dirty="0">
                <a:latin typeface="Times New Roman" panose="02020603050405020304" pitchFamily="18" charset="0"/>
              </a:rPr>
              <a:t>会详细进行介绍。</a:t>
            </a:r>
          </a:p>
        </p:txBody>
      </p:sp>
      <p:sp>
        <p:nvSpPr>
          <p:cNvPr id="5" name="矩形 4"/>
          <p:cNvSpPr/>
          <p:nvPr/>
        </p:nvSpPr>
        <p:spPr>
          <a:xfrm>
            <a:off x="395536" y="33950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b="1" dirty="0">
                <a:solidFill>
                  <a:srgbClr val="294B8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系统登录入口</a:t>
            </a:r>
          </a:p>
        </p:txBody>
      </p:sp>
      <p:pic>
        <p:nvPicPr>
          <p:cNvPr id="6" name="图片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71600" y="1655445"/>
            <a:ext cx="7200800" cy="264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41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19"/>
          <p:cNvSpPr/>
          <p:nvPr/>
        </p:nvSpPr>
        <p:spPr>
          <a:xfrm>
            <a:off x="1136650" y="1370965"/>
            <a:ext cx="6732000" cy="2880000"/>
          </a:xfrm>
          <a:prstGeom prst="roundRect">
            <a:avLst>
              <a:gd name="adj" fmla="val 0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lIns="68574" tIns="34289" rIns="68574" bIns="34289" anchor="ctr"/>
          <a:lstStyle/>
          <a:p>
            <a:pPr algn="ctr" eaLnBrk="1" latinLnBrk="0" hangingPunct="1">
              <a:lnSpc>
                <a:spcPct val="100000"/>
              </a:lnSpc>
            </a:pPr>
            <a:r>
              <a:rPr lang="zh-CN" altLang="en-US" sz="4000" dirty="0">
                <a:ln w="10160">
                  <a:noFill/>
                  <a:prstDash val="solid"/>
                </a:ln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zh-CN" sz="40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40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货物采购操作流程</a:t>
            </a:r>
            <a:endParaRPr lang="zh-CN" altLang="en-US" sz="3200" dirty="0">
              <a:ln w="10160">
                <a:noFill/>
                <a:prstDash val="solid"/>
              </a:ln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83"/>
          <p:cNvSpPr/>
          <p:nvPr/>
        </p:nvSpPr>
        <p:spPr bwMode="auto">
          <a:xfrm rot="16377237">
            <a:off x="1317335" y="4396741"/>
            <a:ext cx="465823" cy="450884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任意多边形 83"/>
          <p:cNvSpPr/>
          <p:nvPr/>
        </p:nvSpPr>
        <p:spPr bwMode="auto">
          <a:xfrm rot="16377237">
            <a:off x="733300" y="4679252"/>
            <a:ext cx="327186" cy="305882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椭圆 80"/>
          <p:cNvSpPr/>
          <p:nvPr/>
        </p:nvSpPr>
        <p:spPr bwMode="auto">
          <a:xfrm>
            <a:off x="425945" y="4413267"/>
            <a:ext cx="201888" cy="208916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任意多边形 83"/>
          <p:cNvSpPr/>
          <p:nvPr/>
        </p:nvSpPr>
        <p:spPr bwMode="auto">
          <a:xfrm rot="16377237">
            <a:off x="2250441" y="4504583"/>
            <a:ext cx="179413" cy="135743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椭圆 80"/>
          <p:cNvSpPr/>
          <p:nvPr/>
        </p:nvSpPr>
        <p:spPr bwMode="auto">
          <a:xfrm>
            <a:off x="120282" y="4672040"/>
            <a:ext cx="406491" cy="388726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任意多边形 83"/>
          <p:cNvSpPr/>
          <p:nvPr/>
        </p:nvSpPr>
        <p:spPr bwMode="auto">
          <a:xfrm rot="16377237">
            <a:off x="2151" y="4461226"/>
            <a:ext cx="179413" cy="135743"/>
          </a:xfrm>
          <a:custGeom>
            <a:avLst/>
            <a:gdLst>
              <a:gd name="connsiteX0" fmla="*/ 0 w 1800200"/>
              <a:gd name="connsiteY0" fmla="*/ 900100 h 1800200"/>
              <a:gd name="connsiteX1" fmla="*/ 263634 w 1800200"/>
              <a:gd name="connsiteY1" fmla="*/ 263633 h 1800200"/>
              <a:gd name="connsiteX2" fmla="*/ 900101 w 1800200"/>
              <a:gd name="connsiteY2" fmla="*/ 1 h 1800200"/>
              <a:gd name="connsiteX3" fmla="*/ 1536568 w 1800200"/>
              <a:gd name="connsiteY3" fmla="*/ 263635 h 1800200"/>
              <a:gd name="connsiteX4" fmla="*/ 1800200 w 1800200"/>
              <a:gd name="connsiteY4" fmla="*/ 900102 h 1800200"/>
              <a:gd name="connsiteX5" fmla="*/ 1536567 w 1800200"/>
              <a:gd name="connsiteY5" fmla="*/ 1536569 h 1800200"/>
              <a:gd name="connsiteX6" fmla="*/ 900100 w 1800200"/>
              <a:gd name="connsiteY6" fmla="*/ 1800202 h 1800200"/>
              <a:gd name="connsiteX7" fmla="*/ 263633 w 1800200"/>
              <a:gd name="connsiteY7" fmla="*/ 1536568 h 1800200"/>
              <a:gd name="connsiteX8" fmla="*/ 0 w 1800200"/>
              <a:gd name="connsiteY8" fmla="*/ 900101 h 1800200"/>
              <a:gd name="connsiteX9" fmla="*/ 0 w 1800200"/>
              <a:gd name="connsiteY9" fmla="*/ 900100 h 18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00200" h="1800200">
                <a:moveTo>
                  <a:pt x="0" y="900100"/>
                </a:moveTo>
                <a:cubicBezTo>
                  <a:pt x="0" y="661379"/>
                  <a:pt x="94832" y="432435"/>
                  <a:pt x="263634" y="263633"/>
                </a:cubicBezTo>
                <a:cubicBezTo>
                  <a:pt x="432436" y="94832"/>
                  <a:pt x="661380" y="0"/>
                  <a:pt x="900101" y="1"/>
                </a:cubicBezTo>
                <a:cubicBezTo>
                  <a:pt x="1138822" y="1"/>
                  <a:pt x="1367766" y="94833"/>
                  <a:pt x="1536568" y="263635"/>
                </a:cubicBezTo>
                <a:cubicBezTo>
                  <a:pt x="1705369" y="432437"/>
                  <a:pt x="1800201" y="661381"/>
                  <a:pt x="1800200" y="900102"/>
                </a:cubicBezTo>
                <a:cubicBezTo>
                  <a:pt x="1800200" y="1138823"/>
                  <a:pt x="1705368" y="1367767"/>
                  <a:pt x="1536567" y="1536569"/>
                </a:cubicBezTo>
                <a:cubicBezTo>
                  <a:pt x="1367765" y="1705371"/>
                  <a:pt x="1138821" y="1800202"/>
                  <a:pt x="900100" y="1800202"/>
                </a:cubicBezTo>
                <a:cubicBezTo>
                  <a:pt x="661379" y="1800202"/>
                  <a:pt x="432435" y="1705370"/>
                  <a:pt x="263633" y="1536568"/>
                </a:cubicBezTo>
                <a:cubicBezTo>
                  <a:pt x="94832" y="1367766"/>
                  <a:pt x="0" y="1138822"/>
                  <a:pt x="0" y="900101"/>
                </a:cubicBezTo>
                <a:lnTo>
                  <a:pt x="0" y="900100"/>
                </a:lnTo>
                <a:close/>
              </a:path>
            </a:pathLst>
          </a:custGeom>
          <a:gradFill flip="none" rotWithShape="1">
            <a:gsLst>
              <a:gs pos="29000">
                <a:srgbClr val="FFFFFF"/>
              </a:gs>
              <a:gs pos="98000">
                <a:srgbClr val="FFFFFF">
                  <a:lumMod val="75000"/>
                </a:srgbClr>
              </a:gs>
            </a:gsLst>
            <a:lin ang="2700000" scaled="1"/>
            <a:tileRect/>
          </a:gradFill>
          <a:ln w="25400" cap="flat" cmpd="sng" algn="ctr">
            <a:noFill/>
            <a:prstDash val="solid"/>
          </a:ln>
          <a:effectLst>
            <a:softEdge rad="0"/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椭圆 80"/>
          <p:cNvSpPr/>
          <p:nvPr/>
        </p:nvSpPr>
        <p:spPr bwMode="auto">
          <a:xfrm>
            <a:off x="1787392" y="4794535"/>
            <a:ext cx="201888" cy="208916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椭圆 80"/>
          <p:cNvSpPr/>
          <p:nvPr/>
        </p:nvSpPr>
        <p:spPr bwMode="auto">
          <a:xfrm>
            <a:off x="224057" y="3795886"/>
            <a:ext cx="201888" cy="208916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>
            <a:innerShdw blurRad="63500" dist="25400" dir="18660000">
              <a:prstClr val="black">
                <a:alpha val="35000"/>
              </a:prstClr>
            </a:inn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14651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98454" y="195486"/>
            <a:ext cx="4302125" cy="331148"/>
          </a:xfrm>
          <a:prstGeom prst="rect">
            <a:avLst/>
          </a:prstGeom>
        </p:spPr>
        <p:txBody>
          <a:bodyPr lIns="68574" tIns="34289" rIns="68574" bIns="3428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000" dirty="0">
              <a:gradFill>
                <a:gsLst>
                  <a:gs pos="25000">
                    <a:srgbClr val="297FD5">
                      <a:satMod val="155000"/>
                    </a:srgbClr>
                  </a:gs>
                  <a:gs pos="100000">
                    <a:srgbClr val="297FD5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标题 1"/>
          <p:cNvSpPr txBox="1"/>
          <p:nvPr/>
        </p:nvSpPr>
        <p:spPr>
          <a:xfrm>
            <a:off x="298450" y="204611"/>
            <a:ext cx="5137646" cy="521979"/>
          </a:xfrm>
          <a:prstGeom prst="rect">
            <a:avLst/>
          </a:prstGeom>
        </p:spPr>
        <p:txBody>
          <a:bodyPr lIns="68574" tIns="34289" rIns="68574" bIns="3428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endParaRPr lang="zh-CN" altLang="en-US" sz="2400" b="1" dirty="0">
              <a:solidFill>
                <a:srgbClr val="294B8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圆角矩形 45"/>
          <p:cNvSpPr/>
          <p:nvPr/>
        </p:nvSpPr>
        <p:spPr bwMode="auto">
          <a:xfrm>
            <a:off x="413098" y="843558"/>
            <a:ext cx="8220552" cy="499812"/>
          </a:xfrm>
          <a:prstGeom prst="roundRect">
            <a:avLst/>
          </a:prstGeom>
          <a:noFill/>
          <a:ln w="38100" cap="flat" cmpd="sng" algn="ctr">
            <a:noFill/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just" eaLnBrk="0" hangingPunct="0"/>
            <a:endParaRPr lang="zh-CN" altLang="en-US" sz="2400" dirty="0">
              <a:solidFill>
                <a:schemeClr val="bg1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740352" y="2859782"/>
            <a:ext cx="299423" cy="248786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>
              <a:lnSpc>
                <a:spcPts val="1400"/>
              </a:lnSpc>
            </a:pPr>
            <a:endParaRPr lang="zh-CN" altLang="en-US" sz="1400" b="1" dirty="0" smtClean="0">
              <a:solidFill>
                <a:srgbClr val="294B8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4" name="标题 1"/>
          <p:cNvSpPr txBox="1"/>
          <p:nvPr/>
        </p:nvSpPr>
        <p:spPr>
          <a:xfrm>
            <a:off x="298450" y="204611"/>
            <a:ext cx="3060805" cy="521979"/>
          </a:xfrm>
          <a:prstGeom prst="rect">
            <a:avLst/>
          </a:prstGeom>
        </p:spPr>
        <p:txBody>
          <a:bodyPr lIns="68574" tIns="34289" rIns="68574" bIns="34289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kern="1200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294B87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办理采购</a:t>
            </a:r>
            <a:endParaRPr lang="zh-CN" altLang="en-US" sz="2400" b="1" dirty="0">
              <a:solidFill>
                <a:srgbClr val="294B87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51520" y="758346"/>
            <a:ext cx="6493127" cy="373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zh-CN" altLang="en-US" b="1" dirty="0"/>
              <a:t>第一步：发起采购申请</a:t>
            </a:r>
            <a:endParaRPr lang="en-US" altLang="zh-CN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63" y="1425937"/>
            <a:ext cx="8378101" cy="251581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23528" y="1131590"/>
            <a:ext cx="32624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在个人采购业务功能下选择“提交采购申请”</a:t>
            </a:r>
            <a:endParaRPr lang="zh-CN" altLang="en-US" sz="1200" dirty="0"/>
          </a:p>
        </p:txBody>
      </p:sp>
      <p:cxnSp>
        <p:nvCxnSpPr>
          <p:cNvPr id="11" name="直接箭头连接符 10"/>
          <p:cNvCxnSpPr/>
          <p:nvPr/>
        </p:nvCxnSpPr>
        <p:spPr>
          <a:xfrm flipH="1" flipV="1">
            <a:off x="899592" y="2211710"/>
            <a:ext cx="504056" cy="7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箭头连接符 12"/>
          <p:cNvCxnSpPr/>
          <p:nvPr/>
        </p:nvCxnSpPr>
        <p:spPr>
          <a:xfrm flipV="1">
            <a:off x="6516216" y="2283718"/>
            <a:ext cx="504056" cy="720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/>
          <p:cNvSpPr txBox="1"/>
          <p:nvPr/>
        </p:nvSpPr>
        <p:spPr>
          <a:xfrm>
            <a:off x="323528" y="4083918"/>
            <a:ext cx="23391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阅读采购须知后点击“已阅读”</a:t>
            </a:r>
            <a:endParaRPr lang="zh-CN" altLang="en-US" sz="1200" dirty="0"/>
          </a:p>
        </p:txBody>
      </p:sp>
      <p:cxnSp>
        <p:nvCxnSpPr>
          <p:cNvPr id="9" name="直接箭头连接符 8"/>
          <p:cNvCxnSpPr/>
          <p:nvPr/>
        </p:nvCxnSpPr>
        <p:spPr>
          <a:xfrm flipH="1" flipV="1">
            <a:off x="702643" y="1832422"/>
            <a:ext cx="448977" cy="7899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898823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3598"/>
            <a:ext cx="8496944" cy="3168352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87925" y="771550"/>
            <a:ext cx="34163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选择采购类别、组织形式、预算金额及采购方式</a:t>
            </a:r>
            <a:endParaRPr lang="zh-CN" altLang="en-US" sz="1200" dirty="0"/>
          </a:p>
        </p:txBody>
      </p:sp>
      <p:sp>
        <p:nvSpPr>
          <p:cNvPr id="5" name="矩形 4"/>
          <p:cNvSpPr/>
          <p:nvPr/>
        </p:nvSpPr>
        <p:spPr>
          <a:xfrm>
            <a:off x="323528" y="267494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400" b="1" spc="50" dirty="0">
                <a:ln w="11430"/>
                <a:solidFill>
                  <a:srgbClr val="294B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办理采购</a:t>
            </a:r>
          </a:p>
        </p:txBody>
      </p:sp>
    </p:spTree>
    <p:extLst>
      <p:ext uri="{BB962C8B-B14F-4D97-AF65-F5344CB8AC3E}">
        <p14:creationId xmlns:p14="http://schemas.microsoft.com/office/powerpoint/2010/main" val="41015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23528" y="267494"/>
            <a:ext cx="14414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400" b="1" spc="50" dirty="0">
                <a:ln w="11430"/>
                <a:solidFill>
                  <a:srgbClr val="294B87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办理采购</a:t>
            </a:r>
          </a:p>
        </p:txBody>
      </p:sp>
      <p:sp>
        <p:nvSpPr>
          <p:cNvPr id="4" name="矩形 3"/>
          <p:cNvSpPr/>
          <p:nvPr/>
        </p:nvSpPr>
        <p:spPr>
          <a:xfrm>
            <a:off x="323528" y="731480"/>
            <a:ext cx="36711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ts val="2400"/>
              </a:lnSpc>
              <a:spcAft>
                <a:spcPts val="600"/>
              </a:spcAft>
            </a:pPr>
            <a:r>
              <a:rPr lang="zh-CN" altLang="en-US" b="1" dirty="0" smtClean="0"/>
              <a:t>第二步：填写采购项目、经费信息</a:t>
            </a:r>
            <a:endParaRPr lang="en-US" altLang="zh-CN" b="1" dirty="0"/>
          </a:p>
        </p:txBody>
      </p:sp>
      <p:sp>
        <p:nvSpPr>
          <p:cNvPr id="6" name="心形 5"/>
          <p:cNvSpPr/>
          <p:nvPr/>
        </p:nvSpPr>
        <p:spPr>
          <a:xfrm>
            <a:off x="467544" y="1203598"/>
            <a:ext cx="144016" cy="134724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539552" y="1131590"/>
            <a:ext cx="33217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200" dirty="0" smtClean="0"/>
              <a:t>填写采购项目信息（带*必填），保存下一步。</a:t>
            </a:r>
            <a:endParaRPr lang="zh-CN" altLang="en-US" sz="1200" dirty="0"/>
          </a:p>
        </p:txBody>
      </p:sp>
      <p:sp>
        <p:nvSpPr>
          <p:cNvPr id="24" name="椭圆 23"/>
          <p:cNvSpPr/>
          <p:nvPr/>
        </p:nvSpPr>
        <p:spPr>
          <a:xfrm>
            <a:off x="5148064" y="3292410"/>
            <a:ext cx="720080" cy="2154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框 27"/>
          <p:cNvSpPr txBox="1"/>
          <p:nvPr/>
        </p:nvSpPr>
        <p:spPr>
          <a:xfrm>
            <a:off x="5037341" y="2716346"/>
            <a:ext cx="9028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dirty="0" smtClean="0"/>
              <a:t>一般不公开信息</a:t>
            </a:r>
            <a:endParaRPr lang="zh-CN" altLang="en-US" sz="800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5863"/>
            <a:ext cx="8521724" cy="355415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802365" y="3292410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dirty="0" smtClean="0">
                <a:solidFill>
                  <a:schemeClr val="bg2"/>
                </a:solidFill>
              </a:rPr>
              <a:t>信息不公开</a:t>
            </a:r>
            <a:endParaRPr lang="zh-CN" altLang="en-US" sz="800" dirty="0">
              <a:solidFill>
                <a:schemeClr val="bg2"/>
              </a:solidFill>
            </a:endParaRPr>
          </a:p>
        </p:txBody>
      </p:sp>
      <p:sp>
        <p:nvSpPr>
          <p:cNvPr id="10" name="椭圆 9"/>
          <p:cNvSpPr/>
          <p:nvPr/>
        </p:nvSpPr>
        <p:spPr>
          <a:xfrm>
            <a:off x="3851920" y="3291830"/>
            <a:ext cx="576064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3" name="直接箭头连接符 12"/>
          <p:cNvCxnSpPr>
            <a:stCxn id="10" idx="2"/>
          </p:cNvCxnSpPr>
          <p:nvPr/>
        </p:nvCxnSpPr>
        <p:spPr>
          <a:xfrm flipH="1">
            <a:off x="3527639" y="3399842"/>
            <a:ext cx="324281" cy="172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文本框 21"/>
          <p:cNvSpPr txBox="1"/>
          <p:nvPr/>
        </p:nvSpPr>
        <p:spPr>
          <a:xfrm>
            <a:off x="3369568" y="3507854"/>
            <a:ext cx="842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800" dirty="0" smtClean="0"/>
              <a:t>日历日</a:t>
            </a:r>
            <a:endParaRPr lang="zh-CN" altLang="en-US" sz="800" dirty="0"/>
          </a:p>
        </p:txBody>
      </p:sp>
      <p:sp>
        <p:nvSpPr>
          <p:cNvPr id="23" name="椭圆 22"/>
          <p:cNvSpPr/>
          <p:nvPr/>
        </p:nvSpPr>
        <p:spPr>
          <a:xfrm>
            <a:off x="3419872" y="3507854"/>
            <a:ext cx="360040" cy="2007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箭头连接符 31"/>
          <p:cNvCxnSpPr>
            <a:stCxn id="23" idx="2"/>
          </p:cNvCxnSpPr>
          <p:nvPr/>
        </p:nvCxnSpPr>
        <p:spPr>
          <a:xfrm flipH="1">
            <a:off x="3120614" y="3608209"/>
            <a:ext cx="299258" cy="436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文本框 34"/>
          <p:cNvSpPr txBox="1"/>
          <p:nvPr/>
        </p:nvSpPr>
        <p:spPr>
          <a:xfrm>
            <a:off x="3707904" y="3961388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dirty="0" smtClean="0"/>
              <a:t>按实际情况，</a:t>
            </a:r>
            <a:endParaRPr lang="en-US" altLang="zh-CN" sz="800" dirty="0" smtClean="0"/>
          </a:p>
          <a:p>
            <a:r>
              <a:rPr lang="zh-CN" altLang="en-US" sz="800" dirty="0" smtClean="0"/>
              <a:t>可修改付款方式</a:t>
            </a:r>
            <a:endParaRPr lang="zh-CN" altLang="en-US" sz="800" dirty="0"/>
          </a:p>
        </p:txBody>
      </p:sp>
      <p:sp>
        <p:nvSpPr>
          <p:cNvPr id="36" name="椭圆 35"/>
          <p:cNvSpPr/>
          <p:nvPr/>
        </p:nvSpPr>
        <p:spPr>
          <a:xfrm>
            <a:off x="3725043" y="3968757"/>
            <a:ext cx="806561" cy="3385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8" name="直接箭头连接符 37"/>
          <p:cNvCxnSpPr/>
          <p:nvPr/>
        </p:nvCxnSpPr>
        <p:spPr>
          <a:xfrm flipH="1" flipV="1">
            <a:off x="3347864" y="4004145"/>
            <a:ext cx="382493" cy="797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3779912" y="4372530"/>
            <a:ext cx="6976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800" dirty="0" smtClean="0"/>
              <a:t>采购申请表</a:t>
            </a:r>
            <a:endParaRPr lang="zh-CN" altLang="en-US" sz="800" dirty="0"/>
          </a:p>
        </p:txBody>
      </p:sp>
      <p:sp>
        <p:nvSpPr>
          <p:cNvPr id="43" name="椭圆 42"/>
          <p:cNvSpPr/>
          <p:nvPr/>
        </p:nvSpPr>
        <p:spPr>
          <a:xfrm>
            <a:off x="3813205" y="4371950"/>
            <a:ext cx="614779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5" name="直接箭头连接符 44"/>
          <p:cNvCxnSpPr>
            <a:stCxn id="43" idx="1"/>
          </p:cNvCxnSpPr>
          <p:nvPr/>
        </p:nvCxnSpPr>
        <p:spPr>
          <a:xfrm flipH="1" flipV="1">
            <a:off x="3527639" y="4316599"/>
            <a:ext cx="375598" cy="869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06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艺术_蓝色靠椅">
  <a:themeElements>
    <a:clrScheme name="艺术_蓝色靠椅 13">
      <a:dk1>
        <a:srgbClr val="000000"/>
      </a:dk1>
      <a:lt1>
        <a:srgbClr val="294B87"/>
      </a:lt1>
      <a:dk2>
        <a:srgbClr val="D9ECF3"/>
      </a:dk2>
      <a:lt2>
        <a:srgbClr val="002850"/>
      </a:lt2>
      <a:accent1>
        <a:srgbClr val="3F76BF"/>
      </a:accent1>
      <a:accent2>
        <a:srgbClr val="00B000"/>
      </a:accent2>
      <a:accent3>
        <a:srgbClr val="ACB1C3"/>
      </a:accent3>
      <a:accent4>
        <a:srgbClr val="000000"/>
      </a:accent4>
      <a:accent5>
        <a:srgbClr val="AFBDDC"/>
      </a:accent5>
      <a:accent6>
        <a:srgbClr val="009F00"/>
      </a:accent6>
      <a:hlink>
        <a:srgbClr val="589CDA"/>
      </a:hlink>
      <a:folHlink>
        <a:srgbClr val="FFE701"/>
      </a:folHlink>
    </a:clrScheme>
    <a:fontScheme name="艺术_蓝色靠椅">
      <a:majorFont>
        <a:latin typeface="Arial"/>
        <a:ea typeface="华文新魏"/>
        <a:cs typeface=""/>
      </a:majorFont>
      <a:minorFont>
        <a:latin typeface="Arial"/>
        <a:ea typeface="隶书"/>
        <a:cs typeface=""/>
      </a:minorFont>
    </a:fontScheme>
    <a:fmtScheme name="都市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艺术_蓝色靠椅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艺术_蓝色靠椅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艺术_蓝色靠椅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艺术_蓝色靠椅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艺术_蓝色靠椅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艺术_蓝色靠椅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蓝色靠椅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蓝色靠椅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蓝色靠椅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蓝色靠椅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蓝色靠椅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蓝色靠椅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艺术_蓝色靠椅 13">
        <a:dk1>
          <a:srgbClr val="000000"/>
        </a:dk1>
        <a:lt1>
          <a:srgbClr val="294B87"/>
        </a:lt1>
        <a:dk2>
          <a:srgbClr val="D9ECF3"/>
        </a:dk2>
        <a:lt2>
          <a:srgbClr val="002850"/>
        </a:lt2>
        <a:accent1>
          <a:srgbClr val="3F76BF"/>
        </a:accent1>
        <a:accent2>
          <a:srgbClr val="00B000"/>
        </a:accent2>
        <a:accent3>
          <a:srgbClr val="ACB1C3"/>
        </a:accent3>
        <a:accent4>
          <a:srgbClr val="000000"/>
        </a:accent4>
        <a:accent5>
          <a:srgbClr val="AFBDDC"/>
        </a:accent5>
        <a:accent6>
          <a:srgbClr val="009F00"/>
        </a:accent6>
        <a:hlink>
          <a:srgbClr val="589CDA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CCE8C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0</TotalTime>
  <Words>407</Words>
  <Application>Microsoft Office PowerPoint</Application>
  <PresentationFormat>全屏显示(16:9)</PresentationFormat>
  <Paragraphs>63</Paragraphs>
  <Slides>15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4" baseType="lpstr">
      <vt:lpstr>Arial</vt:lpstr>
      <vt:lpstr>宋体</vt:lpstr>
      <vt:lpstr>Calibri</vt:lpstr>
      <vt:lpstr>Times New Roman</vt:lpstr>
      <vt:lpstr>黑体</vt:lpstr>
      <vt:lpstr>华文新魏</vt:lpstr>
      <vt:lpstr>微软雅黑</vt:lpstr>
      <vt:lpstr>隶书</vt:lpstr>
      <vt:lpstr>艺术_蓝色靠椅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2019-05-29T02:25:36Z</dcterms:created>
  <dcterms:modified xsi:type="dcterms:W3CDTF">2020-11-06T09:08:16Z</dcterms:modified>
</cp:coreProperties>
</file>